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56" r:id="rId3"/>
    <p:sldId id="257" r:id="rId4"/>
    <p:sldId id="287" r:id="rId5"/>
    <p:sldId id="286" r:id="rId6"/>
    <p:sldId id="316" r:id="rId7"/>
    <p:sldId id="288" r:id="rId8"/>
    <p:sldId id="289" r:id="rId9"/>
    <p:sldId id="290" r:id="rId10"/>
    <p:sldId id="291" r:id="rId11"/>
    <p:sldId id="321" r:id="rId12"/>
    <p:sldId id="322" r:id="rId13"/>
    <p:sldId id="319" r:id="rId14"/>
    <p:sldId id="292" r:id="rId15"/>
    <p:sldId id="293" r:id="rId16"/>
    <p:sldId id="294" r:id="rId17"/>
    <p:sldId id="296" r:id="rId18"/>
    <p:sldId id="298" r:id="rId19"/>
    <p:sldId id="302" r:id="rId20"/>
    <p:sldId id="325" r:id="rId21"/>
    <p:sldId id="328" r:id="rId22"/>
    <p:sldId id="326" r:id="rId23"/>
    <p:sldId id="329" r:id="rId24"/>
    <p:sldId id="324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C588-56B8-435C-B14C-61626968E3CF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627-BAD4-409E-BC25-9455B54E9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069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defTabSz="987425"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defTabSz="987425"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defTabSz="987425"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defTabSz="987425"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1025" algn="l"/>
                <a:tab pos="7921625" algn="l"/>
                <a:tab pos="8912225" algn="l"/>
                <a:tab pos="9902825" algn="l"/>
                <a:tab pos="1089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lang="zh-TW" altLang="en-US" b="0" smtClean="0">
                <a:solidFill>
                  <a:srgbClr val="000000"/>
                </a:solidFill>
                <a:ea typeface="新細明體" panose="02020500000000000000" pitchFamily="18" charset="-120"/>
              </a:rPr>
              <a:t>台北榮總高齡醫學中心</a:t>
            </a:r>
            <a:endParaRPr lang="en-US" altLang="zh-TW" b="0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5061" name="日期版面配置區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fld id="{F4706663-C005-4842-9247-A38CA329CD2A}" type="datetime1">
              <a:rPr lang="zh-TW" altLang="en-US" b="0" smtClean="0">
                <a:ea typeface="新細明體" panose="02020500000000000000" pitchFamily="18" charset="-120"/>
              </a:rPr>
              <a:pPr eaLnBrk="1" hangingPunct="1"/>
              <a:t>2018/9/7</a:t>
            </a:fld>
            <a:endParaRPr lang="en-US" altLang="zh-TW" b="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98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民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康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署最近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ㄧ次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國民健康訪問調查」顯示，六十五歲以上罹患一種以上慢性病的高達百分之八十六，逼近九成；同時罹患三種慢性病以上的也接近百分之五十。慢性病會影響生活功能，也可能導致失能；所以要推動長期照護，也要同時推動「活躍老化」，再加上「尊嚴老化」；三者組合成完整的高年整體健康照護體系。</a:t>
            </a:r>
          </a:p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82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3916" indent="-286121" defTabSz="91082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4486" indent="-228897" defTabSz="91082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3870" indent="-228897" defTabSz="91082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61665" indent="-228897" defTabSz="91082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9459" indent="-228897" defTabSz="910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7253" indent="-228897" defTabSz="910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35048" indent="-228897" defTabSz="910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92842" indent="-228897" defTabSz="910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71DDE4C-E348-49A9-9F11-89BEF9F1B4B6}" type="slidenum">
              <a:rPr kumimoji="1" lang="en-US" altLang="zh-TW" smtClean="0">
                <a:latin typeface="Arial" panose="020B0604020202020204" pitchFamily="34" charset="0"/>
              </a:rPr>
              <a:pPr/>
              <a:t>4</a:t>
            </a:fld>
            <a:endParaRPr kumimoji="1"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89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47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  <a:ea typeface="標楷體" pitchFamily="65" charset="-120"/>
              </a:defRPr>
            </a:lvl1pPr>
            <a:lvl2pPr>
              <a:defRPr>
                <a:latin typeface="+mj-lt"/>
                <a:ea typeface="標楷體" pitchFamily="65" charset="-120"/>
              </a:defRPr>
            </a:lvl2pPr>
            <a:lvl3pPr>
              <a:defRPr>
                <a:latin typeface="+mj-lt"/>
                <a:ea typeface="標楷體" pitchFamily="65" charset="-120"/>
              </a:defRPr>
            </a:lvl3pPr>
            <a:lvl4pPr>
              <a:defRPr>
                <a:latin typeface="+mj-lt"/>
                <a:ea typeface="標楷體" pitchFamily="65" charset="-120"/>
              </a:defRPr>
            </a:lvl4pPr>
            <a:lvl5pPr>
              <a:defRPr>
                <a:latin typeface="+mj-lt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1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>
                <a:latin typeface="+mn-lt"/>
                <a:ea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</a:defRPr>
            </a:lvl2pPr>
            <a:lvl3pPr>
              <a:defRPr>
                <a:latin typeface="+mn-lt"/>
                <a:ea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96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96" y="275086"/>
            <a:ext cx="8243912" cy="1144855"/>
          </a:xfrm>
        </p:spPr>
        <p:txBody>
          <a:bodyPr tIns="4579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996" y="6255363"/>
            <a:ext cx="2137311" cy="477023"/>
          </a:xfrm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9634" y="6255363"/>
            <a:ext cx="2900636" cy="477023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64598" y="6255363"/>
            <a:ext cx="2137311" cy="477023"/>
          </a:xfrm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732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9C22C-FA36-4121-BA96-9D4E6A208EAF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134D-DB8E-4843-95E5-44FC413A5C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2073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B98A-CCB7-4038-8984-4A00C486879A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4AB1-BAEA-4C6F-B8FE-2F741A2E8B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622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FA53-99EC-466C-B3C2-4B804B789748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AB29-420F-4212-BDFD-25981122F8F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700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5F3C-554F-43E3-9805-60299759A0A5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5DED-F258-40DC-8A35-F3F24F8B5A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91627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5594-B8D0-4BF7-9830-050C559D0D95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A70B-9CD1-47F9-B89C-BAE6E09311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0933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03FE-76F6-4BF0-AE4C-0E654953209A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1999-4B0B-4B37-8218-E2EC53F579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0125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7AB5-4794-4D14-950B-19F8EC4B41AA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4336-6D56-4409-880F-77591E396A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6229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77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6C54-897E-4992-BD6F-080FD3E400CF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F483-3DE1-429A-80FB-18B8CFACBE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7972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6907C-13FE-4816-9ABE-0356C516C932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E5B4-1663-40D8-8B4F-573D988A7D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512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4CC4-3044-4170-BB4F-05DB5072AD17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C593-DE8E-4491-999E-604BFF65C3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827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7B1B-D4F3-4BB5-8261-4BB48A9C5700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6FB8-70D3-435C-A66E-A7DA947D00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0555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84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49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8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3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03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>
                <a:latin typeface="+mn-lt"/>
                <a:ea typeface="標楷體" pitchFamily="65" charset="-120"/>
              </a:defRPr>
            </a:lvl1pPr>
            <a:lvl2pPr>
              <a:defRPr sz="2100">
                <a:latin typeface="+mn-lt"/>
                <a:ea typeface="標楷體" pitchFamily="65" charset="-120"/>
              </a:defRPr>
            </a:lvl2pPr>
            <a:lvl3pPr>
              <a:defRPr sz="1800">
                <a:latin typeface="+mn-lt"/>
                <a:ea typeface="標楷體" pitchFamily="65" charset="-120"/>
              </a:defRPr>
            </a:lvl3pPr>
            <a:lvl4pPr>
              <a:defRPr sz="1500">
                <a:latin typeface="+mn-lt"/>
                <a:ea typeface="標楷體" pitchFamily="65" charset="-120"/>
              </a:defRPr>
            </a:lvl4pPr>
            <a:lvl5pPr>
              <a:defRPr sz="1500">
                <a:latin typeface="+mn-lt"/>
                <a:ea typeface="標楷體" pitchFamily="65" charset="-12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latin typeface="+mn-lt"/>
                <a:ea typeface="標楷體" pitchFamily="65" charset="-12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9450" y="63246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18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latin typeface="+mn-lt"/>
                <a:ea typeface="標楷體" pitchFamily="65" charset="-12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9450" y="63246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66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Times New Roman" pitchFamily="18" charset="-70"/>
                <a:ea typeface="新細明體" pitchFamily="18" charset="-120"/>
              </a:defRPr>
            </a:lvl1pPr>
          </a:lstStyle>
          <a:p>
            <a:fld id="{8718376A-4122-49A4-B32C-CCA18416C012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Times New Roman" pitchFamily="18" charset="-7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CF70489-76DA-4C61-B8C2-9C91476175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050" y="6172201"/>
            <a:ext cx="2114550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83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-70"/>
          <a:ea typeface="新細明體" pitchFamily="18" charset="-120"/>
        </a:defRPr>
      </a:lvl9pPr>
    </p:titleStyle>
    <p:bodyStyle>
      <a:lvl1pPr marL="257175" indent="-257175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2pPr>
      <a:lvl3pPr marL="85725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3pPr>
      <a:lvl4pPr marL="120015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4pPr>
      <a:lvl5pPr marL="154305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4A7495B-1822-4290-8D5D-41900CBFF73C}" type="datetime1">
              <a:rPr lang="zh-TW" altLang="en-US"/>
              <a:pPr>
                <a:defRPr/>
              </a:pPr>
              <a:t>2018/9/7</a:t>
            </a:fld>
            <a:endParaRPr lang="en-US" altLang="zh-TW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B0159F-4475-467A-999A-FA518FBA06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965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257175" indent="-257175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2pPr>
      <a:lvl3pPr marL="85725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3pPr>
      <a:lvl4pPr marL="120015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4pPr>
      <a:lvl5pPr marL="154305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84514" y="2911474"/>
            <a:ext cx="7772400" cy="1470025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老年人</a:t>
            </a:r>
            <a:r>
              <a:rPr lang="zh-TW" altLang="en-US" sz="4400" b="1" dirty="0">
                <a:solidFill>
                  <a:srgbClr val="0070C0"/>
                </a:solidFill>
              </a:rPr>
              <a:t>的多重共</a:t>
            </a:r>
            <a:r>
              <a:rPr lang="zh-TW" altLang="en-US" sz="4400" b="1" dirty="0" smtClean="0">
                <a:solidFill>
                  <a:srgbClr val="0070C0"/>
                </a:solidFill>
              </a:rPr>
              <a:t>病與常用藥物對物理治療的影響</a:t>
            </a:r>
            <a:endParaRPr lang="zh-TW" alt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970314" y="4718956"/>
            <a:ext cx="6400800" cy="1289957"/>
          </a:xfrm>
        </p:spPr>
        <p:txBody>
          <a:bodyPr/>
          <a:lstStyle/>
          <a:p>
            <a:r>
              <a:rPr lang="zh-TW" altLang="en-US" b="1" dirty="0" smtClean="0"/>
              <a:t>花蓮慈濟醫院 家庭醫學部</a:t>
            </a:r>
            <a:endParaRPr lang="en-US" altLang="zh-TW" b="1" dirty="0" smtClean="0"/>
          </a:p>
          <a:p>
            <a:r>
              <a:rPr lang="zh-TW" altLang="en-US" b="1" dirty="0" smtClean="0"/>
              <a:t>謝至鎠</a:t>
            </a:r>
            <a:r>
              <a:rPr lang="zh-TW" altLang="en-US" b="1" dirty="0"/>
              <a:t>醫師</a:t>
            </a:r>
          </a:p>
        </p:txBody>
      </p:sp>
    </p:spTree>
    <p:extLst>
      <p:ext uri="{BB962C8B-B14F-4D97-AF65-F5344CB8AC3E}">
        <p14:creationId xmlns:p14="http://schemas.microsoft.com/office/powerpoint/2010/main" xmlns="" val="189181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 smtClean="0">
                <a:solidFill>
                  <a:srgbClr val="000000"/>
                </a:solidFill>
              </a:rPr>
              <a:t>實證的等級如何？是否納入足夠之老年受試者？是否有考量各種共病症之交互作用？</a:t>
            </a:r>
            <a:endParaRPr lang="en-US" altLang="zh-TW" sz="2200" dirty="0">
              <a:solidFill>
                <a:srgbClr val="000000"/>
              </a:solidFill>
            </a:endParaRPr>
          </a:p>
          <a:p>
            <a:r>
              <a:rPr lang="en-US" altLang="zh-TW" sz="2200" dirty="0" smtClean="0">
                <a:solidFill>
                  <a:srgbClr val="000000"/>
                </a:solidFill>
              </a:rPr>
              <a:t>RCT</a:t>
            </a:r>
            <a:r>
              <a:rPr lang="zh-TW" altLang="en-US" sz="2200" dirty="0" smtClean="0">
                <a:solidFill>
                  <a:srgbClr val="000000"/>
                </a:solidFill>
              </a:rPr>
              <a:t>（</a:t>
            </a:r>
            <a:r>
              <a:rPr lang="en-US" altLang="zh-TW" sz="2200" dirty="0" smtClean="0">
                <a:solidFill>
                  <a:srgbClr val="000000"/>
                </a:solidFill>
              </a:rPr>
              <a:t>Randomized </a:t>
            </a:r>
            <a:r>
              <a:rPr lang="en-US" altLang="zh-TW" sz="2200" dirty="0">
                <a:solidFill>
                  <a:srgbClr val="000000"/>
                </a:solidFill>
              </a:rPr>
              <a:t>clinical </a:t>
            </a:r>
            <a:r>
              <a:rPr lang="en-US" altLang="zh-TW" sz="2200" dirty="0" smtClean="0">
                <a:solidFill>
                  <a:srgbClr val="000000"/>
                </a:solidFill>
              </a:rPr>
              <a:t>trials</a:t>
            </a:r>
            <a:r>
              <a:rPr lang="zh-TW" altLang="en-US" sz="2200" dirty="0" smtClean="0">
                <a:solidFill>
                  <a:srgbClr val="000000"/>
                </a:solidFill>
              </a:rPr>
              <a:t>）通常被認為實證等級較高，但考量這樣經過精細設計之研究，常常無法納入足夠數目之老人或較虛弱之患者，反而個案之觀察報告可以給我們較多衰弱長者之實際臨床資訊。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成效指標的使用：</a:t>
            </a:r>
            <a:r>
              <a:rPr lang="en-US" altLang="zh-TW" sz="2200" dirty="0" smtClean="0">
                <a:solidFill>
                  <a:srgbClr val="000000"/>
                </a:solidFill>
              </a:rPr>
              <a:t>ex</a:t>
            </a:r>
            <a:r>
              <a:rPr lang="zh-TW" altLang="en-US" sz="2200" dirty="0" smtClean="0">
                <a:solidFill>
                  <a:srgbClr val="000000"/>
                </a:solidFill>
              </a:rPr>
              <a:t>：較低多少膽固醇濃度 </a:t>
            </a:r>
            <a:r>
              <a:rPr lang="en-US" altLang="zh-TW" sz="2200" dirty="0" smtClean="0">
                <a:solidFill>
                  <a:srgbClr val="000000"/>
                </a:solidFill>
              </a:rPr>
              <a:t>vs. </a:t>
            </a:r>
            <a:r>
              <a:rPr lang="zh-TW" altLang="en-US" sz="2200" dirty="0" smtClean="0">
                <a:solidFill>
                  <a:srgbClr val="000000"/>
                </a:solidFill>
              </a:rPr>
              <a:t>減少多少中風之機率（</a:t>
            </a:r>
            <a:r>
              <a:rPr lang="en-US" altLang="zh-TW" sz="2200" dirty="0" smtClean="0">
                <a:solidFill>
                  <a:srgbClr val="000000"/>
                </a:solidFill>
              </a:rPr>
              <a:t>or </a:t>
            </a:r>
            <a:r>
              <a:rPr lang="zh-TW" altLang="en-US" sz="2200" dirty="0" smtClean="0">
                <a:solidFill>
                  <a:srgbClr val="000000"/>
                </a:solidFill>
              </a:rPr>
              <a:t> 生活品質改善多少）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47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Absolute Risk Reduction(ARR) vs. Relative Risk Reduction(RRR) </a:t>
            </a:r>
          </a:p>
          <a:p>
            <a:r>
              <a:rPr lang="zh-TW" altLang="en-US" dirty="0" smtClean="0"/>
              <a:t>臨床上之數據較常會用</a:t>
            </a:r>
            <a:r>
              <a:rPr lang="en-US" altLang="zh-TW" dirty="0" smtClean="0"/>
              <a:t>RRR</a:t>
            </a:r>
            <a:r>
              <a:rPr lang="zh-TW" altLang="en-US" dirty="0" smtClean="0"/>
              <a:t>來表現，較易有令人印象深刻之表達方式，如：降低了</a:t>
            </a:r>
            <a:r>
              <a:rPr lang="en-US" altLang="zh-TW" dirty="0" smtClean="0"/>
              <a:t>50%</a:t>
            </a:r>
            <a:r>
              <a:rPr lang="zh-TW" altLang="en-US" dirty="0" smtClean="0"/>
              <a:t>的整體風險。但與誰相比？或原始之數據為何？常常會被選擇性忽略。</a:t>
            </a:r>
            <a:endParaRPr lang="en-US" altLang="zh-TW" dirty="0" smtClean="0"/>
          </a:p>
          <a:p>
            <a:r>
              <a:rPr lang="zh-TW" altLang="en-US" dirty="0" smtClean="0"/>
              <a:t>舉例來說，某疾病完全沒有治療，其死亡率為</a:t>
            </a:r>
            <a:r>
              <a:rPr lang="en-US" altLang="zh-TW" dirty="0" smtClean="0"/>
              <a:t>2%</a:t>
            </a:r>
            <a:r>
              <a:rPr lang="zh-TW" altLang="en-US" dirty="0" smtClean="0"/>
              <a:t>，但經由某新開發藥物治療後，死亡率降為</a:t>
            </a:r>
            <a:r>
              <a:rPr lang="en-US" altLang="zh-TW" dirty="0" smtClean="0"/>
              <a:t>1%</a:t>
            </a:r>
            <a:r>
              <a:rPr lang="zh-TW" altLang="en-US" dirty="0" smtClean="0"/>
              <a:t>，此時其</a:t>
            </a:r>
            <a:r>
              <a:rPr lang="en-US" altLang="zh-TW" dirty="0" smtClean="0"/>
              <a:t>RRR</a:t>
            </a:r>
            <a:r>
              <a:rPr lang="zh-TW" altLang="en-US" dirty="0" smtClean="0"/>
              <a:t>就是</a:t>
            </a:r>
            <a:r>
              <a:rPr lang="en-US" altLang="zh-TW" dirty="0" smtClean="0"/>
              <a:t>50%</a:t>
            </a:r>
            <a:r>
              <a:rPr lang="zh-TW" altLang="en-US" dirty="0" smtClean="0"/>
              <a:t>，減少</a:t>
            </a:r>
            <a:r>
              <a:rPr lang="en-US" altLang="zh-TW" dirty="0" smtClean="0"/>
              <a:t>50%</a:t>
            </a:r>
            <a:r>
              <a:rPr lang="zh-TW" altLang="en-US" dirty="0" smtClean="0"/>
              <a:t>之死亡率，但</a:t>
            </a:r>
            <a:r>
              <a:rPr lang="en-US" altLang="zh-TW" dirty="0" smtClean="0"/>
              <a:t>ARR</a:t>
            </a:r>
            <a:r>
              <a:rPr lang="zh-TW" altLang="en-US" dirty="0" smtClean="0"/>
              <a:t>只有</a:t>
            </a:r>
            <a:r>
              <a:rPr lang="en-US" altLang="zh-TW" dirty="0" smtClean="0"/>
              <a:t>1%</a:t>
            </a:r>
            <a:r>
              <a:rPr lang="zh-TW" altLang="en-US" dirty="0" smtClean="0"/>
              <a:t>，僅下降</a:t>
            </a:r>
            <a:r>
              <a:rPr lang="en-US" altLang="zh-TW" dirty="0" smtClean="0"/>
              <a:t>1%</a:t>
            </a:r>
            <a:r>
              <a:rPr lang="zh-TW" altLang="en-US" dirty="0" smtClean="0"/>
              <a:t>之死亡率。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06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9150" y="887186"/>
            <a:ext cx="4691743" cy="1230085"/>
          </a:xfrm>
        </p:spPr>
        <p:txBody>
          <a:bodyPr/>
          <a:lstStyle/>
          <a:p>
            <a:r>
              <a:rPr lang="en-US" altLang="zh-TW" sz="2800" dirty="0" smtClean="0"/>
              <a:t>Share Decision Making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圖像化的</a:t>
            </a:r>
            <a:r>
              <a:rPr lang="zh-TW" altLang="en-US" sz="2800" dirty="0"/>
              <a:t>實證</a:t>
            </a:r>
            <a:r>
              <a:rPr lang="zh-TW" altLang="en-US" sz="2800" dirty="0" smtClean="0"/>
              <a:t>輔助工具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598" y="2228396"/>
            <a:ext cx="7772752" cy="43513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t="8572" b="13906"/>
          <a:stretch/>
        </p:blipFill>
        <p:spPr>
          <a:xfrm>
            <a:off x="5510893" y="887186"/>
            <a:ext cx="3004457" cy="13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8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預後層面</a:t>
            </a:r>
            <a:endParaRPr lang="en-US" altLang="zh-TW" b="1" dirty="0" smtClean="0"/>
          </a:p>
          <a:p>
            <a:r>
              <a:rPr lang="zh-CN" altLang="en-US" sz="2200" dirty="0" smtClean="0">
                <a:solidFill>
                  <a:srgbClr val="000000"/>
                </a:solidFill>
              </a:rPr>
              <a:t>如果患者的預期壽命不長，不足以從</a:t>
            </a:r>
            <a:r>
              <a:rPr lang="zh-TW" altLang="en-US" sz="2200" dirty="0" smtClean="0">
                <a:solidFill>
                  <a:srgbClr val="000000"/>
                </a:solidFill>
              </a:rPr>
              <a:t>治療</a:t>
            </a:r>
            <a:r>
              <a:rPr lang="zh-CN" altLang="en-US" sz="2200" dirty="0" smtClean="0">
                <a:solidFill>
                  <a:srgbClr val="000000"/>
                </a:solidFill>
              </a:rPr>
              <a:t>措施中獲益，則失去了</a:t>
            </a:r>
            <a:r>
              <a:rPr lang="zh-TW" altLang="en-US" sz="2200" dirty="0" smtClean="0">
                <a:solidFill>
                  <a:srgbClr val="000000"/>
                </a:solidFill>
              </a:rPr>
              <a:t>治療</a:t>
            </a:r>
            <a:r>
              <a:rPr lang="zh-CN" altLang="en-US" sz="2200" dirty="0" smtClean="0">
                <a:solidFill>
                  <a:srgbClr val="000000"/>
                </a:solidFill>
              </a:rPr>
              <a:t>的意義，因此需要考慮老年共病患者的預期壽命、功能狀態、生活</a:t>
            </a:r>
            <a:r>
              <a:rPr lang="zh-TW" altLang="en-US" sz="2200" dirty="0" smtClean="0">
                <a:solidFill>
                  <a:srgbClr val="000000"/>
                </a:solidFill>
              </a:rPr>
              <a:t>品質</a:t>
            </a:r>
            <a:r>
              <a:rPr lang="zh-CN" altLang="en-US" sz="2200" dirty="0" smtClean="0">
                <a:solidFill>
                  <a:srgbClr val="000000"/>
                </a:solidFill>
              </a:rPr>
              <a:t>、危險層次、疾病負荷、治療的獲益、風險與最終預後 （包括生存期、功能狀態和生活品質）等因素綜合預測臨床預後。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2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2800" b="1" dirty="0" smtClean="0"/>
              <a:t>治療方案之複雜性及可行性層面</a:t>
            </a:r>
            <a:endParaRPr lang="en-US" altLang="zh-TW" sz="2800" b="1" dirty="0" smtClean="0"/>
          </a:p>
          <a:p>
            <a:r>
              <a:rPr lang="zh-TW" altLang="en-US" dirty="0"/>
              <a:t>治療方案越複雜</a:t>
            </a:r>
            <a:r>
              <a:rPr lang="zh-TW" altLang="en-US" dirty="0" smtClean="0"/>
              <a:t>，會造成患者之遵從性低、不良</a:t>
            </a:r>
            <a:r>
              <a:rPr lang="zh-TW" altLang="en-US" dirty="0"/>
              <a:t>反應（例如</a:t>
            </a:r>
            <a:r>
              <a:rPr lang="zh-TW" altLang="en-US" dirty="0" smtClean="0"/>
              <a:t>跌倒、認知異常）增加、生活品質下降和增加經濟</a:t>
            </a:r>
            <a:r>
              <a:rPr lang="zh-TW" altLang="en-US" dirty="0"/>
              <a:t>負擔</a:t>
            </a:r>
            <a:r>
              <a:rPr lang="zh-TW" altLang="en-US" dirty="0" smtClean="0"/>
              <a:t>，且會造成照顧者之壓力和緊張之情緒。</a:t>
            </a:r>
            <a:endParaRPr lang="en-US" altLang="zh-TW" dirty="0" smtClean="0"/>
          </a:p>
          <a:p>
            <a:r>
              <a:rPr lang="zh-TW" altLang="en-US" dirty="0" smtClean="0"/>
              <a:t>舉例：用藥</a:t>
            </a:r>
            <a:r>
              <a:rPr lang="zh-TW" altLang="en-US" dirty="0"/>
              <a:t>複雜度評估</a:t>
            </a:r>
            <a:r>
              <a:rPr lang="zh-TW" altLang="en-US" dirty="0" smtClean="0"/>
              <a:t>工具（</a:t>
            </a:r>
            <a:r>
              <a:rPr lang="en-US" altLang="zh-TW" dirty="0" smtClean="0"/>
              <a:t>Medication Regimen Complexity Index,</a:t>
            </a:r>
            <a:r>
              <a:rPr lang="zh-TW" altLang="en-US" dirty="0" smtClean="0"/>
              <a:t> </a:t>
            </a:r>
            <a:r>
              <a:rPr lang="en-US" altLang="zh-TW" dirty="0" smtClean="0"/>
              <a:t>MRCI</a:t>
            </a:r>
            <a:r>
              <a:rPr lang="en-US" altLang="zh-TW" dirty="0"/>
              <a:t>)</a:t>
            </a:r>
            <a:r>
              <a:rPr lang="zh-TW" altLang="en-US" dirty="0" smtClean="0"/>
              <a:t>，將</a:t>
            </a:r>
            <a:r>
              <a:rPr lang="zh-TW" altLang="en-US" dirty="0"/>
              <a:t>「藥物劑型、頻率、特殊用法」納入考量給予</a:t>
            </a:r>
            <a:r>
              <a:rPr lang="zh-TW" altLang="en-US" dirty="0" smtClean="0"/>
              <a:t>評分</a:t>
            </a:r>
            <a:r>
              <a:rPr lang="zh-TW" altLang="en-US" dirty="0"/>
              <a:t>，透過量化工具深入了解病人用藥複雜</a:t>
            </a:r>
            <a:r>
              <a:rPr lang="zh-TW" altLang="en-US" dirty="0" smtClean="0"/>
              <a:t>度，發現</a:t>
            </a:r>
            <a:r>
              <a:rPr lang="en-US" altLang="zh-TW" dirty="0" smtClean="0"/>
              <a:t>MRCI</a:t>
            </a:r>
            <a:r>
              <a:rPr lang="zh-TW" altLang="en-US" dirty="0" smtClean="0"/>
              <a:t>分數較高之</a:t>
            </a:r>
            <a:r>
              <a:rPr lang="zh-TW" altLang="en-US" dirty="0"/>
              <a:t>處方</a:t>
            </a:r>
            <a:r>
              <a:rPr lang="zh-TW" altLang="en-US" dirty="0" smtClean="0"/>
              <a:t>，患者非</a:t>
            </a:r>
            <a:r>
              <a:rPr lang="zh-TW" altLang="en-US" dirty="0"/>
              <a:t>預期再入院及急診</a:t>
            </a:r>
            <a:r>
              <a:rPr lang="zh-TW" altLang="en-US" dirty="0" smtClean="0"/>
              <a:t>就醫之比例顯著較高。</a:t>
            </a:r>
            <a:endParaRPr lang="en-US" altLang="zh-TW" dirty="0" smtClean="0"/>
          </a:p>
          <a:p>
            <a:r>
              <a:rPr lang="zh-TW" altLang="en-US" dirty="0" smtClean="0"/>
              <a:t>複雜</a:t>
            </a:r>
            <a:r>
              <a:rPr lang="zh-TW" altLang="en-US" dirty="0"/>
              <a:t>的治療</a:t>
            </a:r>
            <a:r>
              <a:rPr lang="zh-TW" altLang="en-US" dirty="0" smtClean="0"/>
              <a:t>方案對老年人是很大之挑戰，需要簡化或以個別化之方式來衛教患者治療需知。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144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治療</a:t>
            </a:r>
            <a:r>
              <a:rPr lang="zh-TW" altLang="en-US" b="1" dirty="0"/>
              <a:t>之效益與</a:t>
            </a:r>
            <a:r>
              <a:rPr lang="zh-TW" altLang="en-US" b="1" u="sng" dirty="0">
                <a:solidFill>
                  <a:srgbClr val="FF0000"/>
                </a:solidFill>
              </a:rPr>
              <a:t>照護</a:t>
            </a:r>
            <a:r>
              <a:rPr lang="zh-TW" altLang="en-US" b="1" dirty="0"/>
              <a:t>計畫</a:t>
            </a:r>
            <a:r>
              <a:rPr lang="zh-TW" altLang="en-US" b="1" dirty="0" smtClean="0"/>
              <a:t>層面</a:t>
            </a:r>
            <a:endParaRPr lang="en-US" altLang="zh-TW" b="1" dirty="0" smtClean="0"/>
          </a:p>
          <a:p>
            <a:pPr marL="757238" lvl="1" indent="-457200">
              <a:buFont typeface="+mj-lt"/>
              <a:buAutoNum type="arabicPeriod"/>
            </a:pPr>
            <a:r>
              <a:rPr lang="zh-CN" altLang="en-US" sz="2200" dirty="0" smtClean="0"/>
              <a:t>如果不治療可能會發生什麼後果？ </a:t>
            </a:r>
            <a:endParaRPr lang="en-US" altLang="zh-CN" sz="2200" dirty="0" smtClean="0"/>
          </a:p>
          <a:p>
            <a:pPr marL="757238" lvl="1" indent="-457200">
              <a:buFont typeface="+mj-lt"/>
              <a:buAutoNum type="arabicPeriod"/>
            </a:pPr>
            <a:r>
              <a:rPr lang="zh-TW" altLang="en-US" sz="2200" dirty="0" smtClean="0"/>
              <a:t>治</a:t>
            </a:r>
            <a:r>
              <a:rPr lang="zh-CN" altLang="en-US" sz="2200" dirty="0" smtClean="0"/>
              <a:t>療方案將對症狀、健康和壽命造成什麼影響？</a:t>
            </a:r>
            <a:endParaRPr lang="en-US" altLang="zh-CN" sz="2200" dirty="0" smtClean="0"/>
          </a:p>
          <a:p>
            <a:pPr marL="757238" lvl="1" indent="-457200">
              <a:buFont typeface="+mj-lt"/>
              <a:buAutoNum type="arabicPeriod"/>
            </a:pPr>
            <a:r>
              <a:rPr lang="zh-TW" altLang="en-US" sz="2200" dirty="0"/>
              <a:t>治</a:t>
            </a:r>
            <a:r>
              <a:rPr lang="zh-CN" altLang="en-US" sz="2200" dirty="0"/>
              <a:t>療</a:t>
            </a:r>
            <a:r>
              <a:rPr lang="zh-CN" altLang="en-US" sz="2200" dirty="0" smtClean="0"/>
              <a:t>方案帶來哪些風險和不良反應？</a:t>
            </a:r>
            <a:endParaRPr lang="en-US" altLang="zh-CN" sz="2200" dirty="0" smtClean="0"/>
          </a:p>
          <a:p>
            <a:pPr marL="757238" lvl="1" indent="-457200">
              <a:buFont typeface="+mj-lt"/>
              <a:buAutoNum type="arabicPeriod"/>
            </a:pPr>
            <a:r>
              <a:rPr lang="zh-TW" altLang="en-US" sz="2200" dirty="0"/>
              <a:t>治</a:t>
            </a:r>
            <a:r>
              <a:rPr lang="zh-CN" altLang="en-US" sz="2200" dirty="0"/>
              <a:t>療</a:t>
            </a:r>
            <a:r>
              <a:rPr lang="zh-CN" altLang="en-US" sz="2200" dirty="0" smtClean="0"/>
              <a:t>方案是否會影響正常生活或帶來不適？</a:t>
            </a:r>
            <a:endParaRPr lang="en-US" altLang="zh-CN" sz="2200" dirty="0" smtClean="0"/>
          </a:p>
          <a:p>
            <a:pPr marL="757238" lvl="1" indent="-457200">
              <a:buFont typeface="+mj-lt"/>
              <a:buAutoNum type="arabicPeriod"/>
            </a:pPr>
            <a:r>
              <a:rPr lang="zh-TW" altLang="en-US" sz="2200" dirty="0"/>
              <a:t>治</a:t>
            </a:r>
            <a:r>
              <a:rPr lang="zh-CN" altLang="en-US" sz="2200" dirty="0"/>
              <a:t>療</a:t>
            </a:r>
            <a:r>
              <a:rPr lang="zh-CN" altLang="en-US" sz="2200" dirty="0" smtClean="0"/>
              <a:t>方案是否可行？</a:t>
            </a:r>
            <a:r>
              <a:rPr lang="zh-TW" altLang="en-US" sz="2200" dirty="0" smtClean="0"/>
              <a:t>需考量</a:t>
            </a:r>
            <a:r>
              <a:rPr lang="zh-CN" altLang="en-US" sz="2200" dirty="0" smtClean="0"/>
              <a:t>認知障礙老年人</a:t>
            </a:r>
            <a:r>
              <a:rPr lang="zh-TW" altLang="en-US" sz="2200" dirty="0"/>
              <a:t>之</a:t>
            </a:r>
            <a:r>
              <a:rPr lang="zh-CN" altLang="en-US" sz="2200" dirty="0" smtClean="0"/>
              <a:t>執行力</a:t>
            </a:r>
            <a:r>
              <a:rPr lang="zh-TW" altLang="en-US" sz="2200" dirty="0" smtClean="0"/>
              <a:t>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00769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633" r="15056" b="10834"/>
          <a:stretch/>
        </p:blipFill>
        <p:spPr>
          <a:xfrm>
            <a:off x="2764971" y="0"/>
            <a:ext cx="4593772" cy="67872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5749" y="3457191"/>
            <a:ext cx="2759529" cy="107721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b="1" dirty="0"/>
              <a:t>Approach to the evaluation and management of the older adult with </a:t>
            </a:r>
            <a:r>
              <a:rPr lang="en-US" altLang="zh-TW" sz="1600" b="1" dirty="0" err="1"/>
              <a:t>multimorbidity</a:t>
            </a:r>
            <a:endParaRPr lang="zh-TW" altLang="en-US" sz="1600" b="1" dirty="0"/>
          </a:p>
        </p:txBody>
      </p:sp>
      <p:sp>
        <p:nvSpPr>
          <p:cNvPr id="7" name="矩形 6"/>
          <p:cNvSpPr/>
          <p:nvPr/>
        </p:nvSpPr>
        <p:spPr>
          <a:xfrm>
            <a:off x="7149192" y="131606"/>
            <a:ext cx="1918608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今天來門診最在意的事項是甚麼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9192" y="816602"/>
            <a:ext cx="1918608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現有治療計畫的完整評估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49192" y="1501598"/>
            <a:ext cx="1918608" cy="830997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現有治療計畫，老人能遵從嗎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有適應不良的地方嗎？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53274" y="2382205"/>
            <a:ext cx="1918608" cy="338554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患者的意願為何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9192" y="2839405"/>
            <a:ext cx="1918608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實證醫學可以有何協助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49192" y="3457191"/>
            <a:ext cx="1918608" cy="338554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考量預後的因素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9192" y="3908300"/>
            <a:ext cx="1918608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考量治療或現有狀況的交互作用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9192" y="4605630"/>
            <a:ext cx="1918608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評估治療可能造成的好處或壞處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9192" y="5302960"/>
            <a:ext cx="1918608" cy="830997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討論以及決定是否要持續或停止治療方案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49192" y="6218973"/>
            <a:ext cx="1918608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一段時間後，重新評估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9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評估</a:t>
            </a:r>
            <a:r>
              <a:rPr lang="zh-TW" altLang="en-US" dirty="0"/>
              <a:t>照護計劃與需求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00213"/>
            <a:ext cx="8226425" cy="4969147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以</a:t>
            </a:r>
            <a:r>
              <a:rPr lang="zh-TW" altLang="en-US" sz="2200" dirty="0"/>
              <a:t>後期</a:t>
            </a:r>
            <a:r>
              <a:rPr lang="zh-TW" altLang="en-US" sz="2200" dirty="0" smtClean="0"/>
              <a:t>衰弱老人之安寧療護為例：</a:t>
            </a:r>
            <a:r>
              <a:rPr lang="zh-TW" altLang="en-US" sz="2200" b="0" dirty="0" smtClean="0"/>
              <a:t>患者若符合後期衰弱之安寧照護條件時，首先要</a:t>
            </a:r>
            <a:r>
              <a:rPr lang="zh-TW" altLang="en-US" sz="2200" u="sng" dirty="0" smtClean="0">
                <a:solidFill>
                  <a:srgbClr val="FF0000"/>
                </a:solidFill>
              </a:rPr>
              <a:t>審視現有之照護及治療模式</a:t>
            </a:r>
            <a:r>
              <a:rPr lang="zh-TW" altLang="en-US" sz="2200" b="0" dirty="0" smtClean="0"/>
              <a:t>，與患者或家屬</a:t>
            </a:r>
            <a:r>
              <a:rPr lang="zh-TW" altLang="en-US" sz="2200" u="sng" dirty="0">
                <a:solidFill>
                  <a:srgbClr val="FF0000"/>
                </a:solidFill>
              </a:rPr>
              <a:t>討論未來之照護目標</a:t>
            </a:r>
            <a:r>
              <a:rPr lang="zh-TW" altLang="en-US" sz="2200" b="0" dirty="0" smtClean="0"/>
              <a:t>及</a:t>
            </a:r>
            <a:r>
              <a:rPr lang="zh-TW" altLang="en-US" sz="2200" u="sng" dirty="0">
                <a:solidFill>
                  <a:srgbClr val="FF0000"/>
                </a:solidFill>
              </a:rPr>
              <a:t>可能的治療選項</a:t>
            </a:r>
            <a:r>
              <a:rPr lang="zh-TW" altLang="en-US" sz="2200" b="0" dirty="0" smtClean="0"/>
              <a:t>，對於未來可能</a:t>
            </a:r>
            <a:r>
              <a:rPr lang="zh-TW" altLang="en-US" sz="2200" b="0" u="sng" dirty="0" smtClean="0"/>
              <a:t>身體狀況之惡化</a:t>
            </a:r>
            <a:r>
              <a:rPr lang="zh-TW" altLang="en-US" sz="2200" b="0" u="sng" dirty="0"/>
              <a:t>做好準備</a:t>
            </a:r>
            <a:r>
              <a:rPr lang="zh-TW" altLang="en-US" sz="2200" b="0" dirty="0" smtClean="0"/>
              <a:t>，並</a:t>
            </a:r>
            <a:r>
              <a:rPr lang="zh-TW" altLang="en-US" sz="2200" u="sng" dirty="0">
                <a:solidFill>
                  <a:srgbClr val="FF0000"/>
                </a:solidFill>
              </a:rPr>
              <a:t>制定適當之照護計畫</a:t>
            </a:r>
            <a:r>
              <a:rPr lang="zh-TW" altLang="en-US" sz="2200" b="0" dirty="0" smtClean="0"/>
              <a:t>。</a:t>
            </a:r>
            <a:endParaRPr lang="en-US" altLang="zh-TW" sz="2200" b="0" dirty="0" smtClean="0"/>
          </a:p>
          <a:p>
            <a:r>
              <a:rPr lang="zh-TW" altLang="en-US" sz="2200" b="0" dirty="0" smtClean="0"/>
              <a:t>對於</a:t>
            </a:r>
            <a:r>
              <a:rPr lang="zh-TW" altLang="en-US" sz="2200" b="0" u="sng" dirty="0" smtClean="0"/>
              <a:t>症狀尚未得到適當緩解</a:t>
            </a:r>
            <a:r>
              <a:rPr lang="zh-TW" altLang="en-US" sz="2200" b="0" dirty="0" smtClean="0"/>
              <a:t>之患者，應</a:t>
            </a:r>
            <a:r>
              <a:rPr lang="zh-TW" altLang="en-US" sz="2200" u="sng" dirty="0" smtClean="0">
                <a:solidFill>
                  <a:srgbClr val="FF0000"/>
                </a:solidFill>
              </a:rPr>
              <a:t>審視並重新調整</a:t>
            </a:r>
            <a:r>
              <a:rPr lang="zh-TW" altLang="en-US" sz="2200" b="0" dirty="0" smtClean="0"/>
              <a:t>對於可能原因之</a:t>
            </a:r>
            <a:r>
              <a:rPr lang="zh-TW" altLang="en-US" sz="2200" u="sng" dirty="0">
                <a:solidFill>
                  <a:srgbClr val="FF0000"/>
                </a:solidFill>
              </a:rPr>
              <a:t>治療計畫</a:t>
            </a:r>
            <a:r>
              <a:rPr lang="zh-TW" altLang="en-US" sz="2200" b="0" dirty="0" smtClean="0"/>
              <a:t>，</a:t>
            </a:r>
            <a:r>
              <a:rPr lang="zh-TW" altLang="en-US" sz="2200" u="sng" dirty="0">
                <a:solidFill>
                  <a:srgbClr val="FF0000"/>
                </a:solidFill>
              </a:rPr>
              <a:t>停止</a:t>
            </a:r>
            <a:r>
              <a:rPr lang="zh-TW" altLang="en-US" sz="2200" b="0" dirty="0" smtClean="0"/>
              <a:t>對患者</a:t>
            </a:r>
            <a:r>
              <a:rPr lang="zh-TW" altLang="en-US" sz="2200" u="sng" dirty="0">
                <a:solidFill>
                  <a:srgbClr val="FF0000"/>
                </a:solidFill>
              </a:rPr>
              <a:t>沒有益處之藥物</a:t>
            </a:r>
            <a:r>
              <a:rPr lang="zh-TW" altLang="en-US" sz="2200" b="0" dirty="0" smtClean="0"/>
              <a:t>，將治療之</a:t>
            </a:r>
            <a:r>
              <a:rPr lang="zh-TW" altLang="en-US" sz="2200" u="sng" dirty="0">
                <a:solidFill>
                  <a:srgbClr val="FF0000"/>
                </a:solidFill>
              </a:rPr>
              <a:t>重點</a:t>
            </a:r>
            <a:r>
              <a:rPr lang="zh-TW" altLang="en-US" sz="2200" b="0" dirty="0" smtClean="0"/>
              <a:t>放在</a:t>
            </a:r>
            <a:r>
              <a:rPr lang="zh-TW" altLang="en-US" sz="2200" u="sng" dirty="0">
                <a:solidFill>
                  <a:srgbClr val="FF0000"/>
                </a:solidFill>
              </a:rPr>
              <a:t>症狀控制</a:t>
            </a:r>
            <a:r>
              <a:rPr lang="zh-TW" altLang="en-US" sz="2200" b="0" dirty="0" smtClean="0"/>
              <a:t>。</a:t>
            </a:r>
            <a:r>
              <a:rPr lang="en-US" altLang="zh-TW" sz="2200" b="0" dirty="0"/>
              <a:t>	</a:t>
            </a:r>
            <a:endParaRPr lang="en-US" altLang="zh-TW" sz="22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0641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制定</a:t>
            </a:r>
            <a:r>
              <a:rPr lang="zh-TW" altLang="en-US" dirty="0" smtClean="0"/>
              <a:t>照護計劃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200" b="0" dirty="0" smtClean="0"/>
              <a:t>須包含生理、</a:t>
            </a:r>
            <a:r>
              <a:rPr lang="zh-TW" altLang="en-US" sz="2200" b="0" dirty="0"/>
              <a:t>心理、社會、靈性等照護</a:t>
            </a:r>
            <a:r>
              <a:rPr lang="zh-TW" altLang="en-US" sz="2200" b="0" dirty="0" smtClean="0"/>
              <a:t>計畫。</a:t>
            </a:r>
            <a:endParaRPr lang="zh-TW" altLang="en-US" sz="2200" b="0" dirty="0"/>
          </a:p>
          <a:p>
            <a:r>
              <a:rPr lang="zh-TW" altLang="en-US" sz="2200" u="sng" dirty="0" smtClean="0">
                <a:solidFill>
                  <a:srgbClr val="FF0000"/>
                </a:solidFill>
              </a:rPr>
              <a:t>跨</a:t>
            </a:r>
            <a:r>
              <a:rPr lang="zh-TW" altLang="en-US" sz="2200" u="sng" dirty="0">
                <a:solidFill>
                  <a:srgbClr val="FF0000"/>
                </a:solidFill>
              </a:rPr>
              <a:t>專業</a:t>
            </a:r>
            <a:r>
              <a:rPr lang="zh-TW" altLang="en-US" sz="2200" u="sng" dirty="0" smtClean="0">
                <a:solidFill>
                  <a:srgbClr val="FF0000"/>
                </a:solidFill>
              </a:rPr>
              <a:t>團隊</a:t>
            </a:r>
            <a:r>
              <a:rPr lang="zh-TW" altLang="en-US" sz="2200" b="0" dirty="0" smtClean="0"/>
              <a:t>之照護模式，可以確保提供周全的老人照護。</a:t>
            </a:r>
            <a:endParaRPr lang="zh-TW" altLang="en-US" sz="2200" b="0" dirty="0"/>
          </a:p>
          <a:p>
            <a:r>
              <a:rPr lang="zh-TW" altLang="en-US" sz="2200" b="0" dirty="0" smtClean="0"/>
              <a:t>藥物</a:t>
            </a:r>
            <a:r>
              <a:rPr lang="zh-TW" altLang="en-US" sz="2200" b="0" dirty="0"/>
              <a:t>評估</a:t>
            </a:r>
            <a:r>
              <a:rPr lang="zh-TW" altLang="en-US" sz="2200" b="0" dirty="0" smtClean="0"/>
              <a:t>：</a:t>
            </a:r>
            <a:endParaRPr lang="en-US" altLang="zh-TW" sz="2200" b="0" dirty="0" smtClean="0"/>
          </a:p>
          <a:p>
            <a:pPr lvl="1"/>
            <a:r>
              <a:rPr lang="zh-TW" altLang="en-US" sz="2000" b="0" dirty="0" smtClean="0"/>
              <a:t>調整（停止</a:t>
            </a:r>
            <a:r>
              <a:rPr lang="zh-TW" altLang="en-US" sz="2000" b="0" dirty="0"/>
              <a:t>或</a:t>
            </a:r>
            <a:r>
              <a:rPr lang="zh-TW" altLang="en-US" sz="2000" b="0" dirty="0" smtClean="0"/>
              <a:t>減低）疾病</a:t>
            </a:r>
            <a:r>
              <a:rPr lang="zh-TW" altLang="en-US" sz="2000" b="0" dirty="0"/>
              <a:t>治療</a:t>
            </a:r>
            <a:r>
              <a:rPr lang="zh-TW" altLang="en-US" sz="2000" b="0" dirty="0" smtClean="0"/>
              <a:t>藥物，減少無助</a:t>
            </a:r>
            <a:r>
              <a:rPr lang="zh-TW" altLang="en-US" sz="2000" b="0" dirty="0"/>
              <a:t>生活品質、無效</a:t>
            </a:r>
            <a:r>
              <a:rPr lang="zh-TW" altLang="en-US" sz="2000" b="0" dirty="0" smtClean="0"/>
              <a:t>、具無法</a:t>
            </a:r>
            <a:r>
              <a:rPr lang="zh-TW" altLang="en-US" sz="2000" b="0" dirty="0"/>
              <a:t>忍受</a:t>
            </a:r>
            <a:r>
              <a:rPr lang="zh-TW" altLang="en-US" sz="2000" b="0" dirty="0" smtClean="0"/>
              <a:t>副作用等藥物</a:t>
            </a:r>
            <a:endParaRPr lang="en-US" altLang="zh-TW" sz="2000" b="0" dirty="0" smtClean="0"/>
          </a:p>
          <a:p>
            <a:pPr lvl="1"/>
            <a:r>
              <a:rPr lang="zh-TW" altLang="en-US" sz="2000" b="0" dirty="0" smtClean="0"/>
              <a:t>避免重複用藥</a:t>
            </a:r>
            <a:endParaRPr lang="en-US" altLang="zh-TW" sz="2000" b="0" dirty="0" smtClean="0"/>
          </a:p>
          <a:p>
            <a:pPr lvl="1"/>
            <a:r>
              <a:rPr lang="zh-TW" altLang="en-US" sz="2000" b="0" dirty="0" smtClean="0"/>
              <a:t>適當</a:t>
            </a:r>
            <a:r>
              <a:rPr lang="zh-TW" altLang="en-US" sz="2000" b="0" dirty="0"/>
              <a:t>給予症狀緩解</a:t>
            </a:r>
            <a:r>
              <a:rPr lang="zh-TW" altLang="en-US" sz="2000" b="0" dirty="0" smtClean="0"/>
              <a:t>藥物（</a:t>
            </a:r>
            <a:r>
              <a:rPr lang="en-US" altLang="zh-TW" sz="2000" b="0" dirty="0" smtClean="0"/>
              <a:t>Start </a:t>
            </a:r>
            <a:r>
              <a:rPr lang="en-US" altLang="zh-TW" sz="2000" b="0" dirty="0"/>
              <a:t>low and go </a:t>
            </a:r>
            <a:r>
              <a:rPr lang="en-US" altLang="zh-TW" sz="2000" b="0" dirty="0" smtClean="0"/>
              <a:t>slow</a:t>
            </a:r>
            <a:r>
              <a:rPr lang="zh-TW" altLang="en-US" sz="2000" b="0" dirty="0" smtClean="0"/>
              <a:t> </a:t>
            </a:r>
            <a:r>
              <a:rPr lang="en-US" altLang="zh-TW" sz="2000" b="0" dirty="0" smtClean="0"/>
              <a:t>- </a:t>
            </a:r>
            <a:r>
              <a:rPr lang="en-US" altLang="zh-TW" sz="2000" b="0" dirty="0"/>
              <a:t>but get there</a:t>
            </a:r>
            <a:r>
              <a:rPr lang="zh-TW" altLang="en-US" sz="2000" b="0" dirty="0" smtClean="0"/>
              <a:t>，以低</a:t>
            </a:r>
            <a:r>
              <a:rPr lang="zh-TW" altLang="en-US" sz="2000" b="0" dirty="0"/>
              <a:t>起始劑量緩慢增加，但要到達</a:t>
            </a:r>
            <a:r>
              <a:rPr lang="zh-TW" altLang="en-US" sz="2000" b="0" dirty="0" smtClean="0"/>
              <a:t>足夠之症狀緩解）</a:t>
            </a:r>
            <a:endParaRPr lang="en-US" altLang="zh-TW" sz="2000" b="0" dirty="0"/>
          </a:p>
        </p:txBody>
      </p:sp>
    </p:spTree>
    <p:extLst>
      <p:ext uri="{BB962C8B-B14F-4D97-AF65-F5344CB8AC3E}">
        <p14:creationId xmlns:p14="http://schemas.microsoft.com/office/powerpoint/2010/main" xmlns="" val="330424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藥物</a:t>
            </a:r>
            <a:r>
              <a:rPr lang="zh-TW" altLang="en-US" dirty="0" smtClean="0"/>
              <a:t>調整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抗精神病</a:t>
            </a:r>
            <a:r>
              <a:rPr lang="zh-TW" altLang="en-US" dirty="0"/>
              <a:t>藥物 </a:t>
            </a:r>
            <a:r>
              <a:rPr lang="en-US" altLang="zh-TW" dirty="0"/>
              <a:t>(</a:t>
            </a:r>
            <a:r>
              <a:rPr lang="zh-TW" altLang="en-US" dirty="0"/>
              <a:t>如抗巴金森藥物、抗憂鬱劑、非三環抗鬱劑</a:t>
            </a:r>
            <a:r>
              <a:rPr lang="en-US" altLang="zh-TW" dirty="0"/>
              <a:t>)</a:t>
            </a:r>
            <a:r>
              <a:rPr lang="zh-TW" altLang="en-US" dirty="0"/>
              <a:t>容易增加暈眩及跌倒風險，藥物檢查和調整應該整合到跌倒預防多重因子介入模式</a:t>
            </a:r>
            <a:r>
              <a:rPr lang="zh-TW" altLang="en-US" dirty="0" smtClean="0"/>
              <a:t>中</a:t>
            </a:r>
            <a:endParaRPr lang="zh-TW" altLang="en-US" dirty="0"/>
          </a:p>
          <a:p>
            <a:r>
              <a:rPr lang="zh-TW" altLang="en-US" dirty="0" smtClean="0"/>
              <a:t>作為</a:t>
            </a:r>
            <a:r>
              <a:rPr lang="zh-TW" altLang="en-US" dirty="0"/>
              <a:t>多重因子預防跌倒介入的其中一部分，醫院人員應該檢視住院老年人處方和非處方用藥情形，並做適當調整，尤其是服用多種藥物</a:t>
            </a:r>
            <a:r>
              <a:rPr lang="zh-TW" altLang="en-US" dirty="0" smtClean="0"/>
              <a:t>者</a:t>
            </a:r>
            <a:endParaRPr lang="zh-TW" altLang="en-US" dirty="0"/>
          </a:p>
          <a:p>
            <a:r>
              <a:rPr lang="zh-TW" altLang="en-US" dirty="0" smtClean="0"/>
              <a:t>醫院</a:t>
            </a:r>
            <a:r>
              <a:rPr lang="zh-TW" altLang="en-US" dirty="0"/>
              <a:t>人員應該檢視服用精神作用藥物患者之用藥情形；如果可能的話，逐漸減少用藥次數，以降低副作用和跌倒</a:t>
            </a:r>
            <a:r>
              <a:rPr lang="zh-TW" altLang="en-US" dirty="0" smtClean="0"/>
              <a:t>風險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559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老人健康狀況的特色</a:t>
            </a:r>
          </a:p>
        </p:txBody>
      </p:sp>
      <p:sp>
        <p:nvSpPr>
          <p:cNvPr id="6148" name="文字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不典型的疾病表現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多重共病的狀況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多重用藥的情形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身心功能退化與失能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生理功能儲備不足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罹患急性疾病時死亡率高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疾病與正常老化間的差異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527958" y="2618014"/>
            <a:ext cx="3156857" cy="10450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7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10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Dizziness, Fainting and Weakness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/>
              <a:t>Inner ear disturbances, </a:t>
            </a:r>
            <a:r>
              <a:rPr lang="en-US" altLang="zh-TW" dirty="0" smtClean="0"/>
              <a:t>nausea, </a:t>
            </a:r>
            <a:r>
              <a:rPr lang="en-US" altLang="zh-TW" dirty="0"/>
              <a:t>low blood pressure, anemia and hypoxia, electrolyte imbalances like hypokalemia, dehydration. </a:t>
            </a:r>
          </a:p>
          <a:p>
            <a:r>
              <a:rPr lang="en-US" altLang="zh-TW" dirty="0"/>
              <a:t>Antihypertensive medications - beta blockers, Ca channel blockers, diuretics, ACE inhibitors, nitrates, clonidine, alpha blockers  - orthostatic hypotension - side effect is an extension of the desired blood pressure lowering. </a:t>
            </a:r>
          </a:p>
          <a:p>
            <a:r>
              <a:rPr lang="en-US" altLang="zh-TW" dirty="0"/>
              <a:t>Antianginal therapy - nitrates, beta blockers, Ca channel blockers </a:t>
            </a:r>
          </a:p>
          <a:p>
            <a:r>
              <a:rPr lang="en-US" altLang="zh-TW" dirty="0"/>
              <a:t>Certain </a:t>
            </a:r>
            <a:r>
              <a:rPr lang="en-US" altLang="zh-TW" dirty="0" err="1"/>
              <a:t>antiarrythmic</a:t>
            </a:r>
            <a:r>
              <a:rPr lang="en-US" altLang="zh-TW" dirty="0"/>
              <a:t> drugs - </a:t>
            </a:r>
            <a:r>
              <a:rPr lang="en-US" altLang="zh-TW" dirty="0" err="1"/>
              <a:t>bretylium</a:t>
            </a:r>
            <a:r>
              <a:rPr lang="en-US" altLang="zh-TW" dirty="0"/>
              <a:t>, amiodarone</a:t>
            </a:r>
          </a:p>
          <a:p>
            <a:r>
              <a:rPr lang="en-US" altLang="zh-TW" dirty="0"/>
              <a:t>Drugs that cause anemia - NSAIDs can cause bleeding of the GI tract which can lead to severe anemia </a:t>
            </a:r>
          </a:p>
          <a:p>
            <a:r>
              <a:rPr lang="en-US" altLang="zh-TW" dirty="0"/>
              <a:t>Cytotoxic agents used to treat cancers or arthritis or autoimmune diseases like lupus </a:t>
            </a:r>
            <a:r>
              <a:rPr lang="en-US" altLang="zh-TW" dirty="0" err="1"/>
              <a:t>erythematosis</a:t>
            </a:r>
            <a:r>
              <a:rPr lang="en-US" altLang="zh-TW" dirty="0"/>
              <a:t>, and to prevent transplant rejection also inhibit the bone marrow from making red blood cells</a:t>
            </a:r>
          </a:p>
          <a:p>
            <a:pPr lvl="1"/>
            <a:r>
              <a:rPr lang="en-US" altLang="zh-TW" dirty="0"/>
              <a:t>methotrexate</a:t>
            </a:r>
          </a:p>
          <a:p>
            <a:pPr lvl="1"/>
            <a:r>
              <a:rPr lang="en-US" altLang="zh-TW" dirty="0"/>
              <a:t>cyclophosphamide</a:t>
            </a:r>
          </a:p>
          <a:p>
            <a:pPr lvl="1"/>
            <a:r>
              <a:rPr lang="en-US" altLang="zh-TW" dirty="0"/>
              <a:t>azathioprine</a:t>
            </a:r>
          </a:p>
          <a:p>
            <a:pPr lvl="1"/>
            <a:r>
              <a:rPr lang="en-US" altLang="zh-TW" dirty="0"/>
              <a:t>cyclosporine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170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8428" y="821870"/>
            <a:ext cx="6945086" cy="930729"/>
          </a:xfrm>
        </p:spPr>
        <p:txBody>
          <a:bodyPr/>
          <a:lstStyle/>
          <a:p>
            <a:r>
              <a:rPr lang="en-US" altLang="zh-TW" sz="2800" dirty="0" smtClean="0"/>
              <a:t>Non-Steroidal Anti-Inflammatory Drugs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625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Old arthritic people take more of these but they are also  prone to stomach/intestinal ulceration due to </a:t>
            </a:r>
            <a:r>
              <a:rPr lang="en-US" altLang="zh-TW" dirty="0" err="1"/>
              <a:t>cycloxygenase</a:t>
            </a:r>
            <a:r>
              <a:rPr lang="en-US" altLang="zh-TW" dirty="0"/>
              <a:t> inhibition of the synthesis of protective prostaglandins in the gastric mucosa. </a:t>
            </a:r>
          </a:p>
          <a:p>
            <a:r>
              <a:rPr lang="en-US" altLang="zh-TW" dirty="0"/>
              <a:t>chronic slow blood loss causes anemia </a:t>
            </a:r>
          </a:p>
          <a:p>
            <a:pPr lvl="1"/>
            <a:r>
              <a:rPr lang="en-US" altLang="zh-TW" dirty="0" smtClean="0"/>
              <a:t>look </a:t>
            </a:r>
            <a:r>
              <a:rPr lang="en-US" altLang="zh-TW" dirty="0"/>
              <a:t>for very pale weak patient</a:t>
            </a:r>
          </a:p>
          <a:p>
            <a:r>
              <a:rPr lang="en-US" altLang="zh-TW" dirty="0"/>
              <a:t>can be sudden onset - severe hemorrhage</a:t>
            </a:r>
          </a:p>
          <a:p>
            <a:r>
              <a:rPr lang="en-US" altLang="zh-TW" dirty="0"/>
              <a:t>platelet activity is slowed by NSAIDS</a:t>
            </a:r>
          </a:p>
          <a:p>
            <a:r>
              <a:rPr lang="en-US" altLang="zh-TW" dirty="0"/>
              <a:t>patients taking these meds should be asked if they have abdominal discomfort before starting activity</a:t>
            </a:r>
          </a:p>
          <a:p>
            <a:r>
              <a:rPr lang="en-US" altLang="zh-TW" dirty="0"/>
              <a:t>activity increases blood pressure - may precipitate a bleed </a:t>
            </a:r>
          </a:p>
          <a:p>
            <a:r>
              <a:rPr lang="en-US" altLang="zh-TW" dirty="0"/>
              <a:t>longer term use of high dose NSAIDs can cause kidney damage and loss of </a:t>
            </a:r>
            <a:r>
              <a:rPr lang="en-US" altLang="zh-TW" dirty="0" err="1"/>
              <a:t>erythropoeitin</a:t>
            </a:r>
            <a:r>
              <a:rPr lang="en-US" altLang="zh-TW" dirty="0"/>
              <a:t> made by the kidney which is a hormone that stimulates red cell production and without it there is anemia.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79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Bruising - </a:t>
            </a:r>
            <a:r>
              <a:rPr lang="en-US" altLang="zh-TW" dirty="0" smtClean="0"/>
              <a:t>Hematomas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82237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Vit K is important for making clotting factors - malnutrition causes bruising -lack of green leafy vegetables in diet containing Vit K</a:t>
            </a:r>
          </a:p>
          <a:p>
            <a:r>
              <a:rPr lang="en-US" altLang="zh-TW" dirty="0"/>
              <a:t>Anticoagulant dose too high (warfarin-</a:t>
            </a:r>
            <a:r>
              <a:rPr lang="en-US" altLang="zh-TW" dirty="0" err="1"/>
              <a:t>coumadin</a:t>
            </a:r>
            <a:r>
              <a:rPr lang="en-US" altLang="zh-TW" dirty="0"/>
              <a:t> competes with Vit K)</a:t>
            </a:r>
          </a:p>
          <a:p>
            <a:r>
              <a:rPr lang="en-US" altLang="zh-TW" dirty="0"/>
              <a:t>NSAIDs - inhibit platelets - causes longer bleeding times</a:t>
            </a:r>
          </a:p>
          <a:p>
            <a:r>
              <a:rPr lang="en-US" altLang="zh-TW" dirty="0"/>
              <a:t>antibiotics killed bacteria in the gut that make Vit K</a:t>
            </a:r>
          </a:p>
          <a:p>
            <a:r>
              <a:rPr lang="en-US" altLang="zh-TW" dirty="0"/>
              <a:t>Steroid use - Cushing syndrome - weakens blood vessels</a:t>
            </a:r>
          </a:p>
          <a:p>
            <a:r>
              <a:rPr lang="en-US" altLang="zh-TW" dirty="0"/>
              <a:t>drugs causing dizziness - orthostatic hypotension cause falls </a:t>
            </a:r>
          </a:p>
          <a:p>
            <a:pPr lvl="1"/>
            <a:r>
              <a:rPr lang="en-US" altLang="zh-TW" dirty="0"/>
              <a:t>diuretics (dehydration)</a:t>
            </a:r>
          </a:p>
          <a:p>
            <a:pPr lvl="1"/>
            <a:r>
              <a:rPr lang="en-US" altLang="zh-TW" dirty="0"/>
              <a:t>blood pressure lowering medications</a:t>
            </a:r>
          </a:p>
          <a:p>
            <a:r>
              <a:rPr lang="en-US" altLang="zh-TW" dirty="0"/>
              <a:t>Ineffective Parkinson’s treatment - excessive falling</a:t>
            </a:r>
          </a:p>
          <a:p>
            <a:r>
              <a:rPr lang="en-US" altLang="zh-TW" dirty="0"/>
              <a:t>cancer chemotherapy - reduces platelets for clotting and makes a person weak enough to fall more frequently. </a:t>
            </a:r>
          </a:p>
          <a:p>
            <a:r>
              <a:rPr lang="en-US" altLang="zh-TW" dirty="0"/>
              <a:t>Intramuscular injections - for people on anticoagulants</a:t>
            </a:r>
          </a:p>
          <a:p>
            <a:r>
              <a:rPr lang="en-US" altLang="zh-TW" dirty="0"/>
              <a:t>Elder </a:t>
            </a:r>
            <a:r>
              <a:rPr lang="en-US" altLang="zh-TW" dirty="0" smtClean="0"/>
              <a:t>abuse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315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cap="none" dirty="0" smtClean="0">
                <a:latin typeface="Algerian" panose="04020705040A02060702" pitchFamily="82" charset="0"/>
              </a:rPr>
              <a:t>Thanks for Your Attention</a:t>
            </a:r>
            <a:endParaRPr lang="zh-TW" altLang="en-US" sz="4000" cap="none" dirty="0">
              <a:latin typeface="Algerian" panose="04020705040A02060702" pitchFamily="82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C00C-EACF-4018-B49E-5192A386078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637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0470" y="274638"/>
            <a:ext cx="7636329" cy="1143000"/>
          </a:xfrm>
        </p:spPr>
        <p:txBody>
          <a:bodyPr/>
          <a:lstStyle/>
          <a:p>
            <a:r>
              <a:rPr lang="zh-TW" altLang="en-US" b="1" dirty="0" smtClean="0"/>
              <a:t>共病症（</a:t>
            </a:r>
            <a:r>
              <a:rPr lang="en-US" altLang="zh-TW" b="1" dirty="0" err="1" smtClean="0"/>
              <a:t>Multimorbidity</a:t>
            </a:r>
            <a:r>
              <a:rPr lang="zh-TW" altLang="en-US" b="1" dirty="0" smtClean="0"/>
              <a:t>）的定義</a:t>
            </a:r>
            <a:endParaRPr lang="zh-TW" altLang="en-US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73786" cy="946830"/>
          </a:xfrm>
        </p:spPr>
        <p:txBody>
          <a:bodyPr/>
          <a:lstStyle/>
          <a:p>
            <a:r>
              <a:rPr lang="zh-CN" altLang="en-US" sz="2400" dirty="0"/>
              <a:t>老年共病</a:t>
            </a:r>
            <a:r>
              <a:rPr lang="zh-TW" altLang="en-US" sz="2400" dirty="0"/>
              <a:t>症</a:t>
            </a:r>
            <a:r>
              <a:rPr lang="zh-CN" altLang="en-US" sz="2400" dirty="0"/>
              <a:t>是指兩種或以上慢性疾病、老年病、老年</a:t>
            </a:r>
            <a:r>
              <a:rPr lang="zh-TW" altLang="en-US" sz="2400" dirty="0"/>
              <a:t>症候群等</a:t>
            </a:r>
            <a:r>
              <a:rPr lang="zh-CN" altLang="en-US" sz="2400" dirty="0"/>
              <a:t>問題共存於同一位老年人</a:t>
            </a:r>
            <a:r>
              <a:rPr lang="zh-TW" altLang="en-US" sz="2400" dirty="0"/>
              <a:t>之上</a:t>
            </a:r>
            <a:r>
              <a:rPr lang="zh-CN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457200" y="2710543"/>
            <a:ext cx="4040188" cy="3415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共</a:t>
            </a:r>
            <a:r>
              <a:rPr lang="zh-CN" altLang="en-US" b="1" dirty="0" smtClean="0"/>
              <a:t>病</a:t>
            </a:r>
            <a:r>
              <a:rPr lang="zh-TW" altLang="en-US" b="1" dirty="0" smtClean="0"/>
              <a:t>症可以</a:t>
            </a:r>
            <a:r>
              <a:rPr lang="zh-CN" altLang="en-US" b="1" dirty="0" smtClean="0"/>
              <a:t>包括</a:t>
            </a:r>
            <a:r>
              <a:rPr lang="zh-CN" altLang="en-US" b="1" dirty="0"/>
              <a:t>：</a:t>
            </a:r>
          </a:p>
          <a:p>
            <a:r>
              <a:rPr lang="zh-CN" altLang="en-US" dirty="0" smtClean="0"/>
              <a:t>生理及心理</a:t>
            </a:r>
            <a:r>
              <a:rPr lang="zh-TW" altLang="en-US" dirty="0" smtClean="0"/>
              <a:t>之</a:t>
            </a:r>
            <a:r>
              <a:rPr lang="zh-CN" altLang="en-US" dirty="0" smtClean="0"/>
              <a:t>病理狀態</a:t>
            </a:r>
          </a:p>
          <a:p>
            <a:r>
              <a:rPr lang="zh-CN" altLang="en-US" dirty="0" smtClean="0"/>
              <a:t>進行性疾病，如學習障礙</a:t>
            </a:r>
          </a:p>
          <a:p>
            <a:r>
              <a:rPr lang="zh-CN" altLang="en-US" dirty="0" smtClean="0"/>
              <a:t>症候群，如易疲勞或慢性疼痛</a:t>
            </a:r>
          </a:p>
          <a:p>
            <a:r>
              <a:rPr lang="zh-CN" altLang="en-US" dirty="0" smtClean="0"/>
              <a:t>感覺障礙，如視野缺損或聽力障礙</a:t>
            </a:r>
          </a:p>
          <a:p>
            <a:r>
              <a:rPr lang="zh-CN" altLang="en-US" dirty="0" smtClean="0"/>
              <a:t>酒精或藥物濫用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710543"/>
            <a:ext cx="4041775" cy="3415620"/>
          </a:xfrm>
        </p:spPr>
        <p:txBody>
          <a:bodyPr/>
          <a:lstStyle/>
          <a:p>
            <a:r>
              <a:rPr lang="en-US" altLang="zh-TW" b="1" dirty="0" err="1"/>
              <a:t>Multimorbidity</a:t>
            </a:r>
            <a:r>
              <a:rPr lang="zh-TW" altLang="en-US" dirty="0"/>
              <a:t>：</a:t>
            </a:r>
            <a:r>
              <a:rPr lang="zh-CN" altLang="en-US" dirty="0"/>
              <a:t> </a:t>
            </a:r>
            <a:r>
              <a:rPr lang="zh-CN" altLang="en-US" dirty="0" smtClean="0"/>
              <a:t>某</a:t>
            </a:r>
            <a:r>
              <a:rPr lang="zh-CN" altLang="en-US" dirty="0"/>
              <a:t>個體同時患有</a:t>
            </a:r>
            <a:r>
              <a:rPr lang="zh-CN" altLang="en-US" u="sng" dirty="0"/>
              <a:t>病理不同</a:t>
            </a:r>
            <a:r>
              <a:rPr lang="zh-CN" altLang="en-US" dirty="0"/>
              <a:t>、</a:t>
            </a:r>
            <a:r>
              <a:rPr lang="zh-CN" altLang="en-US" u="sng" dirty="0"/>
              <a:t>不互相依賴</a:t>
            </a:r>
            <a:r>
              <a:rPr lang="zh-CN" altLang="en-US" dirty="0"/>
              <a:t>的 ２ 種以上疾病，如冠心病、高血壓、</a:t>
            </a:r>
            <a:r>
              <a:rPr lang="zh-TW" altLang="en-US" dirty="0"/>
              <a:t>老年</a:t>
            </a:r>
            <a:r>
              <a:rPr lang="zh-CN" altLang="en-US" dirty="0"/>
              <a:t>衰弱</a:t>
            </a:r>
            <a:r>
              <a:rPr lang="zh-TW" altLang="en-US" dirty="0"/>
              <a:t>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TW" b="1" dirty="0"/>
              <a:t>Comorbidity</a:t>
            </a:r>
            <a:r>
              <a:rPr lang="zh-TW" altLang="en-US" dirty="0" smtClean="0"/>
              <a:t>：</a:t>
            </a:r>
            <a:r>
              <a:rPr lang="zh-CN" altLang="en-US" dirty="0" smtClean="0"/>
              <a:t>指</a:t>
            </a:r>
            <a:r>
              <a:rPr lang="zh-CN" altLang="en-US" dirty="0"/>
              <a:t>互相依賴的伴隨疾病（</a:t>
            </a:r>
            <a:r>
              <a:rPr lang="en-US" altLang="zh-CN" dirty="0"/>
              <a:t>co-occurring disease</a:t>
            </a:r>
            <a:r>
              <a:rPr lang="zh-TW" altLang="en-US" dirty="0"/>
              <a:t>）</a:t>
            </a:r>
            <a:r>
              <a:rPr lang="zh-CN" altLang="en-US" dirty="0"/>
              <a:t>，共存於</a:t>
            </a:r>
            <a:r>
              <a:rPr lang="zh-CN" altLang="en-US" u="sng" dirty="0"/>
              <a:t>一個疾病背景</a:t>
            </a:r>
            <a:r>
              <a:rPr lang="zh-CN" altLang="en-US" dirty="0"/>
              <a:t>下的一個</a:t>
            </a:r>
            <a:r>
              <a:rPr lang="zh-CN" altLang="en-US" dirty="0" smtClean="0"/>
              <a:t>或</a:t>
            </a:r>
            <a:r>
              <a:rPr lang="zh-TW" altLang="en-US" dirty="0" smtClean="0"/>
              <a:t>多</a:t>
            </a:r>
            <a:r>
              <a:rPr lang="zh-CN" altLang="en-US" dirty="0" smtClean="0"/>
              <a:t>個</a:t>
            </a:r>
            <a:r>
              <a:rPr lang="zh-CN" altLang="en-US" dirty="0"/>
              <a:t>健康問題，如糖尿病腎病</a:t>
            </a:r>
            <a:r>
              <a:rPr lang="zh-TW" altLang="en-US" dirty="0"/>
              <a:t>變</a:t>
            </a:r>
            <a:r>
              <a:rPr lang="zh-CN" altLang="en-US" dirty="0"/>
              <a:t>、糖尿病視網膜病變及糖尿病神經病變。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160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/>
          </p:cNvSpPr>
          <p:nvPr/>
        </p:nvSpPr>
        <p:spPr bwMode="auto">
          <a:xfrm>
            <a:off x="808492" y="490317"/>
            <a:ext cx="85328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3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65</a:t>
            </a:r>
            <a:r>
              <a:rPr lang="zh-TW" altLang="en-US" sz="33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歲以上老人慢性病及多重共病狀況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4" name="內容版面配置區 2"/>
          <p:cNvSpPr>
            <a:spLocks/>
          </p:cNvSpPr>
          <p:nvPr/>
        </p:nvSpPr>
        <p:spPr bwMode="auto">
          <a:xfrm>
            <a:off x="439738" y="6241017"/>
            <a:ext cx="8709173" cy="39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>
              <a:buSzTx/>
              <a:buNone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</a:t>
            </a:r>
            <a:r>
              <a:rPr lang="zh-TW" altLang="en-US" sz="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年「國民健康訪問調查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560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8951707"/>
              </p:ext>
            </p:extLst>
          </p:nvPr>
        </p:nvGraphicFramePr>
        <p:xfrm>
          <a:off x="550863" y="3679370"/>
          <a:ext cx="8135937" cy="2392192"/>
        </p:xfrm>
        <a:graphic>
          <a:graphicData uri="http://schemas.openxmlformats.org/drawingml/2006/table">
            <a:tbl>
              <a:tblPr/>
              <a:tblGrid>
                <a:gridCol w="259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8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性別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全</a:t>
                      </a: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86.3%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68.5%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47.2%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男性</a:t>
                      </a: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84.2%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64.0%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40.5%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女性</a:t>
                      </a: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88.1%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72.5%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53.1% 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345" name="Rectangle 8"/>
          <p:cNvSpPr>
            <a:spLocks noChangeArrowheads="1"/>
          </p:cNvSpPr>
          <p:nvPr/>
        </p:nvSpPr>
        <p:spPr bwMode="auto">
          <a:xfrm>
            <a:off x="8575675" y="6619875"/>
            <a:ext cx="468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85FE1BF-4168-413F-9409-248FCA18F52A}" type="slidenum">
              <a:rPr kumimoji="0" lang="zh-TW" altLang="en-US" sz="1400">
                <a:latin typeface="Calibri" panose="020F0502020204030204" pitchFamily="34" charset="0"/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0637"/>
            <a:ext cx="8229600" cy="2197314"/>
          </a:xfrm>
        </p:spPr>
        <p:txBody>
          <a:bodyPr/>
          <a:lstStyle/>
          <a:p>
            <a:r>
              <a:rPr lang="zh-TW" altLang="zh-TW" sz="2400" dirty="0"/>
              <a:t>德國</a:t>
            </a:r>
            <a:r>
              <a:rPr lang="en-US" altLang="zh-TW" sz="2400" dirty="0"/>
              <a:t>70-85</a:t>
            </a:r>
            <a:r>
              <a:rPr lang="zh-TW" altLang="zh-TW" sz="2400" dirty="0"/>
              <a:t>歲的人群中，接近四分之一的個體都同時患有</a:t>
            </a:r>
            <a:r>
              <a:rPr lang="en-US" altLang="zh-TW" sz="2400" dirty="0"/>
              <a:t>5</a:t>
            </a:r>
            <a:r>
              <a:rPr lang="zh-TW" altLang="zh-TW" sz="2400" dirty="0"/>
              <a:t>種或以上的</a:t>
            </a:r>
            <a:r>
              <a:rPr lang="zh-TW" altLang="zh-TW" sz="2400" dirty="0" smtClean="0"/>
              <a:t>疾病</a:t>
            </a:r>
            <a:r>
              <a:rPr lang="zh-TW" altLang="en-US" dirty="0"/>
              <a:t>（</a:t>
            </a:r>
            <a:r>
              <a:rPr lang="en-US" altLang="zh-TW" sz="2400" dirty="0" smtClean="0"/>
              <a:t>2011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r>
              <a:rPr lang="zh-TW" altLang="en-US" dirty="0" smtClean="0"/>
              <a:t>英國三分之一以上的老人有多重共病之情形（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）</a:t>
            </a:r>
            <a:endParaRPr lang="en-US" altLang="zh-TW" sz="2400" dirty="0" smtClean="0"/>
          </a:p>
          <a:p>
            <a:r>
              <a:rPr lang="zh-TW" altLang="en-US" sz="2400" dirty="0" smtClean="0"/>
              <a:t>台灣</a:t>
            </a:r>
            <a:r>
              <a:rPr lang="en-US" altLang="zh-TW" sz="2400" dirty="0"/>
              <a:t>65</a:t>
            </a:r>
            <a:r>
              <a:rPr lang="zh-TW" altLang="en-US" sz="2400" dirty="0"/>
              <a:t>歲以上老人慢性病及多重共病</a:t>
            </a:r>
            <a:r>
              <a:rPr lang="zh-TW" altLang="en-US" sz="2400" dirty="0" smtClean="0"/>
              <a:t>狀況（</a:t>
            </a:r>
            <a:r>
              <a:rPr lang="en-US" altLang="zh-TW" sz="2400" dirty="0" smtClean="0"/>
              <a:t>2013</a:t>
            </a:r>
            <a:r>
              <a:rPr lang="zh-TW" altLang="en-US" sz="2400" dirty="0" smtClean="0"/>
              <a:t>）</a:t>
            </a:r>
            <a:endParaRPr lang="zh-TW" altLang="en-US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450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329" y="217714"/>
            <a:ext cx="8267700" cy="59817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 bwMode="auto">
          <a:xfrm>
            <a:off x="2128155" y="668109"/>
            <a:ext cx="527958" cy="6803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冠狀動脈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9843" y="6360664"/>
            <a:ext cx="4316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英國醫學雜誌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BMJ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online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中文版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CN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月第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卷第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97329" y="1458686"/>
            <a:ext cx="8175171" cy="5279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7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78971" y="1570264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冠狀動脈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62642" y="2076449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43593" y="2524123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心衰竭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443593" y="2993572"/>
            <a:ext cx="14369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中風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/TIA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43593" y="3414034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心房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顫動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35428" y="3873952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糖尿病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35428" y="4346121"/>
            <a:ext cx="1273628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慢性阻塞性肺病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35428" y="4800601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慢性疼痛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443593" y="5251672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憂鬱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443593" y="5676900"/>
            <a:ext cx="1132114" cy="299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失智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43593" y="5562601"/>
            <a:ext cx="8175171" cy="5279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70"/>
              <a:ea typeface="新細明體" pitchFamily="18" charset="-120"/>
            </a:endParaRPr>
          </a:p>
        </p:txBody>
      </p:sp>
      <p:cxnSp>
        <p:nvCxnSpPr>
          <p:cNvPr id="38" name="肘形接點 37"/>
          <p:cNvCxnSpPr/>
          <p:nvPr/>
        </p:nvCxnSpPr>
        <p:spPr bwMode="auto">
          <a:xfrm>
            <a:off x="1880507" y="985157"/>
            <a:ext cx="302079" cy="234043"/>
          </a:xfrm>
          <a:prstGeom prst="bentConnector3">
            <a:avLst>
              <a:gd name="adj1" fmla="val 3153"/>
            </a:avLst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直線單箭頭接點 40"/>
          <p:cNvCxnSpPr/>
          <p:nvPr/>
        </p:nvCxnSpPr>
        <p:spPr bwMode="auto">
          <a:xfrm>
            <a:off x="1670956" y="1102178"/>
            <a:ext cx="0" cy="424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矩形 41"/>
          <p:cNvSpPr/>
          <p:nvPr/>
        </p:nvSpPr>
        <p:spPr bwMode="auto">
          <a:xfrm>
            <a:off x="2841162" y="668109"/>
            <a:ext cx="446314" cy="6803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3439891" y="677635"/>
            <a:ext cx="446314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心衰竭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3951516" y="670833"/>
            <a:ext cx="446314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中風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4452264" y="668109"/>
            <a:ext cx="566056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顫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061865" y="677635"/>
            <a:ext cx="446314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糖尿病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538113" y="668109"/>
            <a:ext cx="549730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慢性阻塞性肺病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6085116" y="488660"/>
            <a:ext cx="745667" cy="907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疼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痛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7960181" y="677635"/>
            <a:ext cx="601434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無其他疾病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618521" y="673379"/>
            <a:ext cx="446314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憂鬱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7195456" y="669471"/>
            <a:ext cx="446314" cy="661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失智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42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老年共病症之影響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99" y="1981200"/>
            <a:ext cx="8022771" cy="4114800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共病患者與單一</a:t>
            </a:r>
            <a:r>
              <a:rPr lang="zh-TW" altLang="en-US" dirty="0" smtClean="0"/>
              <a:t>疾</a:t>
            </a:r>
            <a:r>
              <a:rPr lang="zh-CN" altLang="en-US" dirty="0" smtClean="0"/>
              <a:t>病患者相比，其</a:t>
            </a:r>
            <a:r>
              <a:rPr lang="zh-CN" altLang="en-US" dirty="0" smtClean="0">
                <a:solidFill>
                  <a:srgbClr val="FF0000"/>
                </a:solidFill>
              </a:rPr>
              <a:t>生活品質</a:t>
            </a:r>
            <a:r>
              <a:rPr lang="zh-CN" altLang="en-US" dirty="0" smtClean="0"/>
              <a:t>相對</a:t>
            </a:r>
            <a:r>
              <a:rPr lang="zh-TW" altLang="en-US" dirty="0" smtClean="0">
                <a:solidFill>
                  <a:srgbClr val="FF0000"/>
                </a:solidFill>
              </a:rPr>
              <a:t>較</a:t>
            </a:r>
            <a:r>
              <a:rPr lang="zh-CN" altLang="en-US" dirty="0" smtClean="0">
                <a:solidFill>
                  <a:srgbClr val="FF0000"/>
                </a:solidFill>
              </a:rPr>
              <a:t>低</a:t>
            </a:r>
            <a:r>
              <a:rPr lang="zh-CN" altLang="en-US" dirty="0" smtClean="0"/>
              <a:t>，同時</a:t>
            </a:r>
            <a:r>
              <a:rPr lang="zh-CN" altLang="en-US" u="sng" dirty="0" smtClean="0"/>
              <a:t>每種慢性疾病</a:t>
            </a:r>
            <a:r>
              <a:rPr lang="zh-CN" altLang="en-US" dirty="0" smtClean="0"/>
              <a:t>均可以對</a:t>
            </a:r>
            <a:r>
              <a:rPr lang="zh-CN" altLang="en-US" u="sng" dirty="0" smtClean="0"/>
              <a:t>生活品質產生影響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共病患者</a:t>
            </a:r>
            <a:r>
              <a:rPr lang="zh-CN" altLang="en-US" dirty="0" smtClean="0">
                <a:solidFill>
                  <a:srgbClr val="FF0000"/>
                </a:solidFill>
              </a:rPr>
              <a:t>住院率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死</a:t>
            </a:r>
            <a:r>
              <a:rPr lang="zh-TW" altLang="en-US" dirty="0" smtClean="0">
                <a:solidFill>
                  <a:srgbClr val="FF0000"/>
                </a:solidFill>
              </a:rPr>
              <a:t>亡</a:t>
            </a:r>
            <a:r>
              <a:rPr lang="zh-CN" altLang="en-US" dirty="0" smtClean="0">
                <a:solidFill>
                  <a:srgbClr val="FF0000"/>
                </a:solidFill>
              </a:rPr>
              <a:t>率較高</a:t>
            </a:r>
            <a:r>
              <a:rPr lang="zh-CN" altLang="en-US" dirty="0" smtClean="0"/>
              <a:t>，臨床</a:t>
            </a:r>
            <a:r>
              <a:rPr lang="zh-CN" altLang="en-US" dirty="0" smtClean="0">
                <a:solidFill>
                  <a:srgbClr val="FF0000"/>
                </a:solidFill>
              </a:rPr>
              <a:t>預後明顯</a:t>
            </a:r>
            <a:r>
              <a:rPr lang="zh-TW" altLang="en-US" dirty="0" smtClean="0">
                <a:solidFill>
                  <a:srgbClr val="FF0000"/>
                </a:solidFill>
              </a:rPr>
              <a:t>較差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CN" altLang="en-US" dirty="0" smtClean="0"/>
              <a:t>共病是心血管疾病患者臨床預後的獨立預測因素。</a:t>
            </a:r>
            <a:endParaRPr lang="en-US" altLang="zh-CN" dirty="0" smtClean="0"/>
          </a:p>
          <a:p>
            <a:r>
              <a:rPr lang="zh-CN" altLang="en-US" dirty="0" smtClean="0">
                <a:latin typeface="微軟正黑體" panose="020B0604030504040204" pitchFamily="34" charset="-120"/>
              </a:rPr>
              <a:t>共病會</a:t>
            </a:r>
            <a:r>
              <a:rPr lang="zh-TW" altLang="en-US" dirty="0" smtClean="0">
                <a:latin typeface="微軟正黑體" panose="020B0604030504040204" pitchFamily="34" charset="-120"/>
              </a:rPr>
              <a:t>使</a:t>
            </a:r>
            <a:r>
              <a:rPr lang="zh-CN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醫療資源使用增加</a:t>
            </a:r>
            <a:r>
              <a:rPr lang="zh-CN" altLang="en-US" dirty="0" smtClean="0">
                <a:latin typeface="微軟正黑體" panose="020B0604030504040204" pitchFamily="34" charset="-120"/>
              </a:rPr>
              <a:t>。有２種或３種慢性疾病的患者，其醫療花</a:t>
            </a:r>
            <a:r>
              <a:rPr lang="zh-TW" altLang="en-US" dirty="0" smtClean="0">
                <a:latin typeface="微軟正黑體" panose="020B0604030504040204" pitchFamily="34" charset="-120"/>
              </a:rPr>
              <a:t>費較無共病症</a:t>
            </a:r>
            <a:r>
              <a:rPr lang="zh-TW" altLang="en-US" dirty="0">
                <a:latin typeface="微軟正黑體" panose="020B0604030504040204" pitchFamily="34" charset="-120"/>
              </a:rPr>
              <a:t>患者</a:t>
            </a:r>
            <a:r>
              <a:rPr lang="zh-CN" altLang="en-US" dirty="0" smtClean="0">
                <a:latin typeface="微軟正黑體" panose="020B0604030504040204" pitchFamily="34" charset="-120"/>
              </a:rPr>
              <a:t>高出</a:t>
            </a:r>
            <a:r>
              <a:rPr lang="en-US" altLang="zh-CN" dirty="0" smtClean="0">
                <a:latin typeface="微軟正黑體" panose="020B0604030504040204" pitchFamily="34" charset="-120"/>
              </a:rPr>
              <a:t>19</a:t>
            </a:r>
            <a:r>
              <a:rPr lang="zh-CN" altLang="en-US" dirty="0" smtClean="0">
                <a:latin typeface="微軟正黑體" panose="020B0604030504040204" pitchFamily="34" charset="-120"/>
              </a:rPr>
              <a:t>％</a:t>
            </a:r>
            <a:r>
              <a:rPr lang="zh-TW" altLang="en-US" dirty="0">
                <a:latin typeface="微軟正黑體" panose="020B0604030504040204" pitchFamily="34" charset="-120"/>
              </a:rPr>
              <a:t>，</a:t>
            </a:r>
            <a:r>
              <a:rPr lang="zh-CN" altLang="en-US" dirty="0" smtClean="0">
                <a:latin typeface="微軟正黑體" panose="020B0604030504040204" pitchFamily="34" charset="-120"/>
              </a:rPr>
              <a:t>患有４種或５種慢性疾病者</a:t>
            </a:r>
            <a:r>
              <a:rPr lang="zh-TW" altLang="en-US" dirty="0" smtClean="0">
                <a:latin typeface="微軟正黑體" panose="020B0604030504040204" pitchFamily="34" charset="-120"/>
              </a:rPr>
              <a:t>，</a:t>
            </a:r>
            <a:r>
              <a:rPr lang="zh-CN" altLang="en-US" dirty="0" smtClean="0">
                <a:latin typeface="微軟正黑體" panose="020B0604030504040204" pitchFamily="34" charset="-120"/>
              </a:rPr>
              <a:t>則高出</a:t>
            </a:r>
            <a:r>
              <a:rPr lang="en-US" altLang="zh-CN" dirty="0" smtClean="0">
                <a:latin typeface="微軟正黑體" panose="020B0604030504040204" pitchFamily="34" charset="-120"/>
              </a:rPr>
              <a:t>32</a:t>
            </a:r>
            <a:r>
              <a:rPr lang="zh-CN" altLang="en-US" dirty="0" smtClean="0">
                <a:latin typeface="微軟正黑體" panose="020B0604030504040204" pitchFamily="34" charset="-120"/>
              </a:rPr>
              <a:t>％</a:t>
            </a:r>
            <a:r>
              <a:rPr lang="zh-TW" altLang="en-US" dirty="0"/>
              <a:t>。</a:t>
            </a:r>
            <a:r>
              <a:rPr lang="zh-TW" altLang="en-US" sz="1000" dirty="0" smtClean="0">
                <a:latin typeface="微軟正黑體" panose="020B0604030504040204" pitchFamily="34" charset="-120"/>
              </a:rPr>
              <a:t>（</a:t>
            </a:r>
            <a:r>
              <a:rPr lang="en-US" altLang="zh-TW" sz="1000" dirty="0" smtClean="0">
                <a:latin typeface="微軟正黑體" panose="020B0604030504040204" pitchFamily="34" charset="-120"/>
              </a:rPr>
              <a:t>Yoon, </a:t>
            </a:r>
            <a:r>
              <a:rPr lang="en-US" altLang="zh-TW" sz="1000" dirty="0" err="1" smtClean="0">
                <a:latin typeface="微軟正黑體" panose="020B0604030504040204" pitchFamily="34" charset="-120"/>
              </a:rPr>
              <a:t>Zulmand</a:t>
            </a:r>
            <a:r>
              <a:rPr lang="en-US" altLang="zh-TW" sz="1000" dirty="0" smtClean="0">
                <a:latin typeface="微軟正黑體" panose="020B0604030504040204" pitchFamily="34" charset="-120"/>
              </a:rPr>
              <a:t> and Scott, 2014</a:t>
            </a:r>
            <a:r>
              <a:rPr lang="zh-TW" altLang="en-US" sz="1000" dirty="0" smtClean="0">
                <a:latin typeface="微軟正黑體" panose="020B0604030504040204" pitchFamily="34" charset="-120"/>
              </a:rPr>
              <a:t>）</a:t>
            </a:r>
            <a:endParaRPr lang="en-US" altLang="zh-TW" sz="1000" dirty="0" smtClean="0">
              <a:latin typeface="微軟正黑體" panose="020B0604030504040204" pitchFamily="34" charset="-120"/>
            </a:endParaRPr>
          </a:p>
          <a:p>
            <a:r>
              <a:rPr lang="zh-CN" altLang="en-US" dirty="0"/>
              <a:t>共病使</a:t>
            </a:r>
            <a:r>
              <a:rPr lang="zh-CN" altLang="en-US" dirty="0">
                <a:solidFill>
                  <a:srgbClr val="FF0000"/>
                </a:solidFill>
              </a:rPr>
              <a:t>醫療決策</a:t>
            </a:r>
            <a:r>
              <a:rPr lang="zh-CN" altLang="en-US" dirty="0"/>
              <a:t>更加</a:t>
            </a:r>
            <a:r>
              <a:rPr lang="zh-CN" altLang="en-US" dirty="0" smtClean="0">
                <a:solidFill>
                  <a:srgbClr val="FF0000"/>
                </a:solidFill>
              </a:rPr>
              <a:t>複雜</a:t>
            </a:r>
            <a:r>
              <a:rPr lang="zh-CN" altLang="en-US" dirty="0">
                <a:solidFill>
                  <a:srgbClr val="FF0000"/>
                </a:solidFill>
              </a:rPr>
              <a:t>、困難</a:t>
            </a:r>
            <a:r>
              <a:rPr lang="zh-CN" altLang="en-US" dirty="0"/>
              <a:t>，患者會去</a:t>
            </a:r>
            <a:r>
              <a:rPr lang="zh-CN" altLang="en-US" dirty="0">
                <a:solidFill>
                  <a:srgbClr val="FF0000"/>
                </a:solidFill>
              </a:rPr>
              <a:t>多個專科就診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多重用藥</a:t>
            </a:r>
            <a:r>
              <a:rPr lang="zh-TW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藥物</a:t>
            </a:r>
            <a:r>
              <a:rPr lang="zh-TW" altLang="en-US" dirty="0" smtClean="0">
                <a:solidFill>
                  <a:srgbClr val="FF0000"/>
                </a:solidFill>
              </a:rPr>
              <a:t>交互作用</a:t>
            </a:r>
            <a:r>
              <a:rPr lang="zh-TW" altLang="en-US" dirty="0" smtClean="0"/>
              <a:t>之比例增加，</a:t>
            </a:r>
            <a:r>
              <a:rPr lang="zh-CN" altLang="en-US" dirty="0" smtClean="0">
                <a:solidFill>
                  <a:srgbClr val="FF0000"/>
                </a:solidFill>
              </a:rPr>
              <a:t>不良反應</a:t>
            </a:r>
            <a:r>
              <a:rPr lang="zh-TW" altLang="en-US" dirty="0" smtClean="0"/>
              <a:t>也</a:t>
            </a:r>
            <a:r>
              <a:rPr lang="zh-CN" altLang="en-US" dirty="0" smtClean="0"/>
              <a:t>更</a:t>
            </a:r>
            <a:r>
              <a:rPr lang="zh-CN" altLang="en-US" dirty="0"/>
              <a:t>多</a:t>
            </a:r>
            <a:r>
              <a:rPr lang="zh-CN" altLang="en-US" dirty="0" smtClean="0"/>
              <a:t>。</a:t>
            </a:r>
            <a:r>
              <a:rPr lang="zh-TW" altLang="en-US" sz="1100" dirty="0" smtClean="0"/>
              <a:t>（</a:t>
            </a:r>
            <a:r>
              <a:rPr lang="en-US" altLang="zh-TW" sz="1100" dirty="0" smtClean="0"/>
              <a:t>Cox, </a:t>
            </a:r>
            <a:r>
              <a:rPr lang="en-US" altLang="zh-TW" sz="1100" dirty="0" err="1" smtClean="0"/>
              <a:t>Kloseck</a:t>
            </a:r>
            <a:r>
              <a:rPr lang="en-US" altLang="zh-TW" sz="1100" dirty="0" smtClean="0"/>
              <a:t>, Crilly, et.al., 2011</a:t>
            </a:r>
            <a:r>
              <a:rPr lang="zh-TW" altLang="en-US" sz="1100" dirty="0" smtClean="0"/>
              <a:t>）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24001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老年共病的診療策略及流程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依據美國老年醫學會對於共病症之治療指引，有五個層面是我們在制定治療計畫時應該要慎重考慮的項目：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0070C0"/>
                </a:solidFill>
              </a:rPr>
              <a:t>患者</a:t>
            </a:r>
            <a:r>
              <a:rPr lang="zh-TW" altLang="en-US" b="1" dirty="0" smtClean="0">
                <a:solidFill>
                  <a:srgbClr val="0070C0"/>
                </a:solidFill>
              </a:rPr>
              <a:t>之</a:t>
            </a:r>
            <a:r>
              <a:rPr lang="zh-CN" altLang="en-US" b="1" dirty="0" smtClean="0">
                <a:solidFill>
                  <a:srgbClr val="0070C0"/>
                </a:solidFill>
              </a:rPr>
              <a:t>意願</a:t>
            </a:r>
            <a:r>
              <a:rPr lang="zh-TW" altLang="en-US" b="1" dirty="0" smtClean="0">
                <a:solidFill>
                  <a:srgbClr val="0070C0"/>
                </a:solidFill>
              </a:rPr>
              <a:t>層面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實證醫學之運用層面</a:t>
            </a:r>
            <a:endParaRPr lang="en-US" altLang="zh-CN" b="1" dirty="0">
              <a:solidFill>
                <a:srgbClr val="0070C0"/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預後層面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治療方案之複雜性及可行性層面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治療方案之效益與照護計畫層面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0543" y="1583323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/>
              <a:t>American Geriatrics Society Expert Panel on the Care of Older Adults with </a:t>
            </a:r>
            <a:r>
              <a:rPr lang="en-US" altLang="zh-TW" sz="800" dirty="0" err="1"/>
              <a:t>Multimorbidity</a:t>
            </a:r>
            <a:r>
              <a:rPr lang="en-US" altLang="zh-TW" sz="800" dirty="0"/>
              <a:t>. </a:t>
            </a:r>
            <a:r>
              <a:rPr lang="en-US" altLang="zh-TW" sz="800" b="1" i="1" dirty="0" smtClean="0"/>
              <a:t>Guiding </a:t>
            </a:r>
            <a:r>
              <a:rPr lang="en-US" altLang="zh-TW" sz="800" b="1" i="1" dirty="0"/>
              <a:t>Principles for the Care of Older Adults </a:t>
            </a:r>
            <a:r>
              <a:rPr lang="en-US" altLang="zh-TW" sz="800" b="1" i="1" dirty="0" smtClean="0"/>
              <a:t>with </a:t>
            </a:r>
            <a:r>
              <a:rPr lang="en-US" altLang="zh-TW" sz="800" b="1" i="1" dirty="0" err="1" smtClean="0"/>
              <a:t>Multimorbidity</a:t>
            </a:r>
            <a:r>
              <a:rPr lang="en-US" altLang="zh-TW" sz="800" b="1" i="1" dirty="0"/>
              <a:t>: An Approach for </a:t>
            </a:r>
            <a:r>
              <a:rPr lang="en-US" altLang="zh-TW" sz="800" b="1" i="1" dirty="0" smtClean="0"/>
              <a:t>Clinicians. </a:t>
            </a:r>
            <a:r>
              <a:rPr lang="pt-BR" altLang="zh-TW" sz="800" dirty="0" smtClean="0"/>
              <a:t>J </a:t>
            </a:r>
            <a:r>
              <a:rPr lang="pt-BR" altLang="zh-TW" sz="800" dirty="0"/>
              <a:t>Am Geriatr Soc. 2012 October ; 60(10): </a:t>
            </a:r>
            <a:r>
              <a:rPr lang="pt-BR" altLang="zh-TW" sz="800" dirty="0" smtClean="0"/>
              <a:t>E1–E25.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63693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/>
              <a:t>患者之意願層面</a:t>
            </a:r>
          </a:p>
          <a:p>
            <a:pPr lvl="0"/>
            <a:r>
              <a:rPr lang="zh-CN" altLang="en-US" sz="2200" dirty="0">
                <a:solidFill>
                  <a:srgbClr val="000000"/>
                </a:solidFill>
              </a:rPr>
              <a:t>醫療決策需要</a:t>
            </a:r>
            <a:r>
              <a:rPr lang="zh-TW" altLang="en-US" sz="2200" dirty="0">
                <a:solidFill>
                  <a:srgbClr val="000000"/>
                </a:solidFill>
              </a:rPr>
              <a:t>符</a:t>
            </a:r>
            <a:r>
              <a:rPr lang="zh-CN" altLang="en-US" sz="2200" dirty="0">
                <a:solidFill>
                  <a:srgbClr val="000000"/>
                </a:solidFill>
              </a:rPr>
              <a:t>合患者的意願，在面對多種醫療決定時，</a:t>
            </a:r>
            <a:r>
              <a:rPr lang="zh-TW" altLang="en-US" sz="2200" dirty="0">
                <a:solidFill>
                  <a:srgbClr val="000000"/>
                </a:solidFill>
              </a:rPr>
              <a:t>可以用</a:t>
            </a:r>
            <a:r>
              <a:rPr lang="zh-CN" altLang="en-US" sz="2200" dirty="0">
                <a:solidFill>
                  <a:srgbClr val="000000"/>
                </a:solidFill>
              </a:rPr>
              <a:t>下</a:t>
            </a:r>
            <a:r>
              <a:rPr lang="zh-TW" altLang="en-US" sz="2200" dirty="0">
                <a:solidFill>
                  <a:srgbClr val="000000"/>
                </a:solidFill>
              </a:rPr>
              <a:t>列</a:t>
            </a:r>
            <a:r>
              <a:rPr lang="zh-CN" altLang="en-US" sz="2200" b="1" u="sng" dirty="0">
                <a:solidFill>
                  <a:srgbClr val="FF0000"/>
                </a:solidFill>
              </a:rPr>
              <a:t>３個步驟</a:t>
            </a:r>
            <a:r>
              <a:rPr lang="zh-TW" altLang="en-US" sz="2200" dirty="0">
                <a:solidFill>
                  <a:srgbClr val="000000"/>
                </a:solidFill>
              </a:rPr>
              <a:t>，將</a:t>
            </a:r>
            <a:r>
              <a:rPr lang="zh-CN" altLang="en-US" sz="2200" dirty="0">
                <a:solidFill>
                  <a:srgbClr val="000000"/>
                </a:solidFill>
              </a:rPr>
              <a:t>患者意願</a:t>
            </a:r>
            <a:r>
              <a:rPr lang="zh-TW" altLang="en-US" sz="2200" dirty="0">
                <a:solidFill>
                  <a:srgbClr val="000000"/>
                </a:solidFill>
              </a:rPr>
              <a:t>考慮在內：</a:t>
            </a:r>
            <a:endParaRPr lang="en-US" altLang="zh-TW" sz="2200" dirty="0">
              <a:solidFill>
                <a:srgbClr val="000000"/>
              </a:solidFill>
            </a:endParaRPr>
          </a:p>
          <a:p>
            <a:pPr marL="757238" lvl="1" indent="-457200"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</a:rPr>
              <a:t>確認</a:t>
            </a:r>
            <a:r>
              <a:rPr lang="zh-CN" altLang="en-US" sz="2000" dirty="0">
                <a:solidFill>
                  <a:srgbClr val="000000"/>
                </a:solidFill>
              </a:rPr>
              <a:t>患者需要</a:t>
            </a:r>
            <a:r>
              <a:rPr lang="zh-CN" altLang="en-US" sz="2000" b="1" dirty="0">
                <a:solidFill>
                  <a:srgbClr val="FF0000"/>
                </a:solidFill>
              </a:rPr>
              <a:t>表明意願的時機</a:t>
            </a:r>
            <a:r>
              <a:rPr lang="zh-TW" altLang="en-US" sz="2000" dirty="0">
                <a:solidFill>
                  <a:srgbClr val="000000"/>
                </a:solidFill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</a:rPr>
              <a:t>存在治療矛盾時、長期獲益但短時間可能出現不良反應的藥物應用時</a:t>
            </a:r>
            <a:r>
              <a:rPr lang="zh-TW" altLang="en-US" sz="2000" dirty="0">
                <a:solidFill>
                  <a:srgbClr val="000000"/>
                </a:solidFill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</a:rPr>
              <a:t>…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marL="757238" lvl="1" indent="-457200">
              <a:buFont typeface="+mj-lt"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</a:rPr>
              <a:t>充分告知患者每種</a:t>
            </a:r>
            <a:r>
              <a:rPr lang="zh-CN" altLang="en-US" sz="2000" b="1" dirty="0">
                <a:solidFill>
                  <a:srgbClr val="FF0000"/>
                </a:solidFill>
              </a:rPr>
              <a:t>醫療決定的利弊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757238" lvl="1" indent="-457200">
              <a:buFont typeface="+mj-lt"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</a:rPr>
              <a:t>患者充分理解醫療決定的利弊後</a:t>
            </a:r>
            <a:r>
              <a:rPr lang="zh-CN" altLang="en-US" sz="2000" dirty="0" smtClean="0">
                <a:solidFill>
                  <a:srgbClr val="000000"/>
                </a:solidFill>
              </a:rPr>
              <a:t>，</a:t>
            </a:r>
            <a:r>
              <a:rPr lang="zh-TW" altLang="en-US" sz="2000" dirty="0" smtClean="0">
                <a:solidFill>
                  <a:srgbClr val="000000"/>
                </a:solidFill>
              </a:rPr>
              <a:t>再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確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認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患者</a:t>
            </a:r>
            <a:r>
              <a:rPr lang="zh-CN" altLang="en-US" sz="2000" b="1" dirty="0">
                <a:solidFill>
                  <a:srgbClr val="FF0000"/>
                </a:solidFill>
              </a:rPr>
              <a:t>的選擇意願</a:t>
            </a:r>
            <a:endParaRPr lang="zh-TW" altLang="en-US" sz="20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276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實證</a:t>
            </a:r>
            <a:r>
              <a:rPr lang="zh-TW" altLang="en-US" b="1" dirty="0"/>
              <a:t>醫學之運用</a:t>
            </a:r>
            <a:r>
              <a:rPr lang="zh-TW" altLang="en-US" b="1" dirty="0" smtClean="0"/>
              <a:t>層面</a:t>
            </a:r>
            <a:endParaRPr lang="en-US" altLang="zh-TW" b="1" dirty="0" smtClean="0"/>
          </a:p>
          <a:p>
            <a:r>
              <a:rPr lang="zh-CN" altLang="en-US" sz="2200" dirty="0" smtClean="0">
                <a:solidFill>
                  <a:srgbClr val="000000"/>
                </a:solidFill>
              </a:rPr>
              <a:t>現有證據的適用性及局限性，是否適用於老年共病</a:t>
            </a:r>
            <a:r>
              <a:rPr lang="zh-TW" altLang="en-US" sz="2200" dirty="0" smtClean="0">
                <a:solidFill>
                  <a:srgbClr val="000000"/>
                </a:solidFill>
              </a:rPr>
              <a:t>族</a:t>
            </a:r>
            <a:r>
              <a:rPr lang="zh-CN" altLang="en-US" sz="2200" dirty="0" smtClean="0">
                <a:solidFill>
                  <a:srgbClr val="000000"/>
                </a:solidFill>
              </a:rPr>
              <a:t>群，要合理地解讀或應用有關共病患者的研究文獻及其結論。</a:t>
            </a:r>
            <a:endParaRPr lang="en-US" altLang="zh-CN" sz="2200" dirty="0">
              <a:solidFill>
                <a:srgbClr val="000000"/>
              </a:solidFill>
            </a:endParaRPr>
          </a:p>
          <a:p>
            <a:r>
              <a:rPr lang="zh-CN" altLang="en-US" sz="2200" dirty="0">
                <a:solidFill>
                  <a:srgbClr val="000000"/>
                </a:solidFill>
              </a:rPr>
              <a:t>充分</a:t>
            </a:r>
            <a:r>
              <a:rPr lang="zh-CN" altLang="en-US" sz="2200" dirty="0" smtClean="0">
                <a:solidFill>
                  <a:srgbClr val="000000"/>
                </a:solidFill>
              </a:rPr>
              <a:t>考慮</a:t>
            </a:r>
            <a:r>
              <a:rPr lang="zh-TW" altLang="en-US" sz="2200" dirty="0" smtClean="0">
                <a:solidFill>
                  <a:srgbClr val="000000"/>
                </a:solidFill>
              </a:rPr>
              <a:t>實證醫學所提及之治療益處、缺點與醫療費用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en-US" altLang="zh-CN" sz="2200" dirty="0">
                <a:solidFill>
                  <a:srgbClr val="000000"/>
                </a:solidFill>
              </a:rPr>
              <a:t>Absolute Risk </a:t>
            </a:r>
            <a:r>
              <a:rPr lang="en-US" altLang="zh-CN" sz="2200" dirty="0" smtClean="0">
                <a:solidFill>
                  <a:srgbClr val="000000"/>
                </a:solidFill>
              </a:rPr>
              <a:t>Reduction(</a:t>
            </a:r>
            <a:r>
              <a:rPr lang="en-US" altLang="zh-TW" sz="2200" dirty="0" smtClean="0">
                <a:solidFill>
                  <a:srgbClr val="000000"/>
                </a:solidFill>
              </a:rPr>
              <a:t>ARR)</a:t>
            </a:r>
            <a:r>
              <a:rPr lang="zh-TW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</a:rPr>
              <a:t>vs. </a:t>
            </a:r>
            <a:r>
              <a:rPr lang="en-US" altLang="zh-CN" sz="2200" dirty="0" smtClean="0">
                <a:solidFill>
                  <a:srgbClr val="000000"/>
                </a:solidFill>
              </a:rPr>
              <a:t>Relative </a:t>
            </a:r>
            <a:r>
              <a:rPr lang="en-US" altLang="zh-CN" sz="2200" dirty="0">
                <a:solidFill>
                  <a:srgbClr val="000000"/>
                </a:solidFill>
              </a:rPr>
              <a:t>Risk </a:t>
            </a:r>
            <a:r>
              <a:rPr lang="en-US" altLang="zh-CN" sz="2200" dirty="0" smtClean="0">
                <a:solidFill>
                  <a:srgbClr val="000000"/>
                </a:solidFill>
              </a:rPr>
              <a:t>Reduction(</a:t>
            </a:r>
            <a:r>
              <a:rPr lang="en-US" altLang="zh-TW" sz="2200" dirty="0" smtClean="0">
                <a:solidFill>
                  <a:srgbClr val="000000"/>
                </a:solidFill>
              </a:rPr>
              <a:t>RRR)</a:t>
            </a:r>
            <a:r>
              <a:rPr lang="zh-TW" altLang="en-US" sz="2200" dirty="0" smtClean="0">
                <a:solidFill>
                  <a:srgbClr val="000000"/>
                </a:solidFill>
              </a:rPr>
              <a:t> </a:t>
            </a:r>
            <a:endParaRPr lang="en-US" altLang="zh-CN" sz="2200" dirty="0">
              <a:solidFill>
                <a:srgbClr val="000000"/>
              </a:solidFill>
            </a:endParaRPr>
          </a:p>
          <a:p>
            <a:r>
              <a:rPr lang="zh-CN" altLang="en-US" sz="2200" dirty="0" smtClean="0">
                <a:solidFill>
                  <a:srgbClr val="000000"/>
                </a:solidFill>
              </a:rPr>
              <a:t>充分考慮獲</a:t>
            </a:r>
            <a:r>
              <a:rPr lang="zh-TW" altLang="en-US" sz="2200" dirty="0" smtClean="0">
                <a:solidFill>
                  <a:srgbClr val="000000"/>
                </a:solidFill>
              </a:rPr>
              <a:t>得治療之</a:t>
            </a:r>
            <a:r>
              <a:rPr lang="zh-TW" altLang="en-US" sz="2200" dirty="0">
                <a:solidFill>
                  <a:srgbClr val="000000"/>
                </a:solidFill>
              </a:rPr>
              <a:t>效</a:t>
            </a:r>
            <a:r>
              <a:rPr lang="zh-CN" altLang="en-US" sz="2200" dirty="0" smtClean="0">
                <a:solidFill>
                  <a:srgbClr val="000000"/>
                </a:solidFill>
              </a:rPr>
              <a:t>益所需</a:t>
            </a:r>
            <a:r>
              <a:rPr lang="zh-TW" altLang="en-US" sz="2200" dirty="0" smtClean="0">
                <a:solidFill>
                  <a:srgbClr val="000000"/>
                </a:solidFill>
              </a:rPr>
              <a:t>要的</a:t>
            </a:r>
            <a:r>
              <a:rPr lang="zh-CN" altLang="en-US" sz="2200" dirty="0" smtClean="0">
                <a:solidFill>
                  <a:srgbClr val="000000"/>
                </a:solidFill>
              </a:rPr>
              <a:t>時間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49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7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7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佈景主題1" id="{60472DA3-F348-4426-87E5-91C9C211DCA8}" vid="{FCCC13F2-3170-44BF-9F6B-BD3A12B179CB}"/>
    </a:ext>
  </a:ext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808</TotalTime>
  <Words>2183</Words>
  <Application>Microsoft Office PowerPoint</Application>
  <PresentationFormat>如螢幕大小 (4:3)</PresentationFormat>
  <Paragraphs>179</Paragraphs>
  <Slides>23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佈景主題1</vt:lpstr>
      <vt:lpstr>1_預設簡報設計</vt:lpstr>
      <vt:lpstr>老年人的多重共病與常用藥物對物理治療的影響</vt:lpstr>
      <vt:lpstr>老人健康狀況的特色</vt:lpstr>
      <vt:lpstr>共病症（Multimorbidity）的定義</vt:lpstr>
      <vt:lpstr>投影片 4</vt:lpstr>
      <vt:lpstr>投影片 5</vt:lpstr>
      <vt:lpstr>老年共病症之影響</vt:lpstr>
      <vt:lpstr>老年共病的診療策略及流程</vt:lpstr>
      <vt:lpstr>投影片 8</vt:lpstr>
      <vt:lpstr>投影片 9</vt:lpstr>
      <vt:lpstr>投影片 10</vt:lpstr>
      <vt:lpstr>投影片 11</vt:lpstr>
      <vt:lpstr>Share Decision Making： 圖像化的實證輔助工具</vt:lpstr>
      <vt:lpstr>投影片 13</vt:lpstr>
      <vt:lpstr>投影片 14</vt:lpstr>
      <vt:lpstr>投影片 15</vt:lpstr>
      <vt:lpstr>投影片 16</vt:lpstr>
      <vt:lpstr>評估照護計劃與需求</vt:lpstr>
      <vt:lpstr>制定照護計劃</vt:lpstr>
      <vt:lpstr>藥物調整</vt:lpstr>
      <vt:lpstr>Dizziness, Fainting and Weakness </vt:lpstr>
      <vt:lpstr>Non-Steroidal Anti-Inflammatory Drugs</vt:lpstr>
      <vt:lpstr>Bruising - Hematomas</vt:lpstr>
      <vt:lpstr>Thanks for Your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老人症候群與                             周全性老人評估</dc:title>
  <dc:creator>Jyhgang Hsieh</dc:creator>
  <cp:lastModifiedBy>PC</cp:lastModifiedBy>
  <cp:revision>53</cp:revision>
  <dcterms:created xsi:type="dcterms:W3CDTF">2016-06-28T22:38:14Z</dcterms:created>
  <dcterms:modified xsi:type="dcterms:W3CDTF">2018-09-07T05:09:35Z</dcterms:modified>
</cp:coreProperties>
</file>